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6" r:id="rId1"/>
  </p:sldMasterIdLst>
  <p:notesMasterIdLst>
    <p:notesMasterId r:id="rId29"/>
  </p:notesMasterIdLst>
  <p:handoutMasterIdLst>
    <p:handoutMasterId r:id="rId30"/>
  </p:handoutMasterIdLst>
  <p:sldIdLst>
    <p:sldId id="310" r:id="rId2"/>
    <p:sldId id="311" r:id="rId3"/>
    <p:sldId id="312" r:id="rId4"/>
    <p:sldId id="313" r:id="rId5"/>
    <p:sldId id="314" r:id="rId6"/>
    <p:sldId id="315" r:id="rId7"/>
    <p:sldId id="344" r:id="rId8"/>
    <p:sldId id="317" r:id="rId9"/>
    <p:sldId id="318" r:id="rId10"/>
    <p:sldId id="319" r:id="rId11"/>
    <p:sldId id="320" r:id="rId12"/>
    <p:sldId id="321" r:id="rId13"/>
    <p:sldId id="322" r:id="rId14"/>
    <p:sldId id="323" r:id="rId15"/>
    <p:sldId id="324" r:id="rId16"/>
    <p:sldId id="328" r:id="rId17"/>
    <p:sldId id="329" r:id="rId18"/>
    <p:sldId id="330" r:id="rId19"/>
    <p:sldId id="331" r:id="rId20"/>
    <p:sldId id="332" r:id="rId21"/>
    <p:sldId id="333" r:id="rId22"/>
    <p:sldId id="334" r:id="rId23"/>
    <p:sldId id="339" r:id="rId24"/>
    <p:sldId id="340" r:id="rId25"/>
    <p:sldId id="341" r:id="rId26"/>
    <p:sldId id="342" r:id="rId27"/>
    <p:sldId id="343" r:id="rId28"/>
  </p:sldIdLst>
  <p:sldSz cx="9144000" cy="5143500" type="screen16x9"/>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4">
          <p15:clr>
            <a:srgbClr val="A4A3A4"/>
          </p15:clr>
        </p15:guide>
        <p15:guide id="2" orient="horz" pos="2902">
          <p15:clr>
            <a:srgbClr val="A4A3A4"/>
          </p15:clr>
        </p15:guide>
        <p15:guide id="3" pos="345">
          <p15:clr>
            <a:srgbClr val="A4A3A4"/>
          </p15:clr>
        </p15:guide>
        <p15:guide id="4" pos="5366">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7500"/>
    <a:srgbClr val="FFECCA"/>
    <a:srgbClr val="700B3E"/>
    <a:srgbClr val="F4FF86"/>
    <a:srgbClr val="F5806A"/>
    <a:srgbClr val="4A0829"/>
    <a:srgbClr val="5E6800"/>
    <a:srgbClr val="264350"/>
    <a:srgbClr val="E6320F"/>
    <a:srgbClr val="EBF0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7" autoAdjust="0"/>
    <p:restoredTop sz="96395" autoAdjust="0"/>
  </p:normalViewPr>
  <p:slideViewPr>
    <p:cSldViewPr snapToGrid="0" snapToObjects="1">
      <p:cViewPr varScale="1">
        <p:scale>
          <a:sx n="136" d="100"/>
          <a:sy n="136" d="100"/>
        </p:scale>
        <p:origin x="336" y="114"/>
      </p:cViewPr>
      <p:guideLst>
        <p:guide orient="horz" pos="524"/>
        <p:guide orient="horz" pos="2902"/>
        <p:guide pos="345"/>
        <p:guide pos="5366"/>
      </p:guideLst>
    </p:cSldViewPr>
  </p:slideViewPr>
  <p:outlineViewPr>
    <p:cViewPr>
      <p:scale>
        <a:sx n="33" d="100"/>
        <a:sy n="33" d="100"/>
      </p:scale>
      <p:origin x="0" y="-456"/>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53" d="100"/>
          <a:sy n="53" d="100"/>
        </p:scale>
        <p:origin x="3150"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sz="quarter" idx="1"/>
          </p:nvPr>
        </p:nvSpPr>
        <p:spPr>
          <a:xfrm>
            <a:off x="3852016" y="9430306"/>
            <a:ext cx="2945659" cy="496332"/>
          </a:xfrm>
          <a:prstGeom prst="rect">
            <a:avLst/>
          </a:prstGeom>
        </p:spPr>
        <p:txBody>
          <a:bodyPr vert="horz" lIns="91440" tIns="45720" rIns="91440" bIns="45720" rtlCol="0" anchor="b" anchorCtr="0"/>
          <a:lstStyle>
            <a:lvl1pPr algn="r">
              <a:defRPr sz="1200"/>
            </a:lvl1pPr>
          </a:lstStyle>
          <a:p>
            <a:fld id="{A4F87B00-D7D7-4E73-88E5-5DF5797B2681}" type="datetimeFigureOut">
              <a:rPr lang="de-AT" smtClean="0"/>
              <a:t>15.12.2025</a:t>
            </a:fld>
            <a:endParaRPr lang="de-AT" dirty="0"/>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dirty="0"/>
          </a:p>
        </p:txBody>
      </p:sp>
      <p:sp>
        <p:nvSpPr>
          <p:cNvPr id="6" name="Foliennummernplatzhalter 5"/>
          <p:cNvSpPr>
            <a:spLocks noGrp="1"/>
          </p:cNvSpPr>
          <p:nvPr>
            <p:ph type="sldNum" sz="quarter" idx="3"/>
          </p:nvPr>
        </p:nvSpPr>
        <p:spPr>
          <a:xfrm>
            <a:off x="2945659" y="9428583"/>
            <a:ext cx="904784" cy="496332"/>
          </a:xfrm>
          <a:prstGeom prst="rect">
            <a:avLst/>
          </a:prstGeom>
        </p:spPr>
        <p:txBody>
          <a:bodyPr vert="horz" lIns="91440" tIns="45720" rIns="91440" bIns="45720" rtlCol="0" anchor="b"/>
          <a:lstStyle>
            <a:lvl1pPr algn="r">
              <a:defRPr sz="1200"/>
            </a:lvl1pPr>
          </a:lstStyle>
          <a:p>
            <a:pPr algn="ctr"/>
            <a:fld id="{1BCACBB0-6C6B-4B3E-B6E6-54B62284C21B}" type="slidenum">
              <a:rPr lang="de-AT" smtClean="0"/>
              <a:pPr algn="ctr"/>
              <a:t>‹Nr.›</a:t>
            </a:fld>
            <a:endParaRPr lang="de-AT" dirty="0"/>
          </a:p>
        </p:txBody>
      </p:sp>
      <p:pic>
        <p:nvPicPr>
          <p:cNvPr id="7" name="Grafik 6" descr="Bundesministerium für Bildung"/>
          <p:cNvPicPr/>
          <p:nvPr/>
        </p:nvPicPr>
        <p:blipFill>
          <a:blip r:embed="rId2" cstate="print">
            <a:extLst>
              <a:ext uri="{28A0092B-C50C-407E-A947-70E740481C1C}">
                <a14:useLocalDpi xmlns:a14="http://schemas.microsoft.com/office/drawing/2010/main" val="0"/>
              </a:ext>
            </a:extLst>
          </a:blip>
          <a:stretch>
            <a:fillRect/>
          </a:stretch>
        </p:blipFill>
        <p:spPr bwMode="auto">
          <a:xfrm>
            <a:off x="5292000" y="499549"/>
            <a:ext cx="1476000" cy="325702"/>
          </a:xfrm>
          <a:prstGeom prst="rect">
            <a:avLst/>
          </a:prstGeom>
          <a:noFill/>
          <a:ln>
            <a:noFill/>
          </a:ln>
        </p:spPr>
      </p:pic>
    </p:spTree>
    <p:extLst>
      <p:ext uri="{BB962C8B-B14F-4D97-AF65-F5344CB8AC3E}">
        <p14:creationId xmlns:p14="http://schemas.microsoft.com/office/powerpoint/2010/main" val="1483347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52016" y="9428582"/>
            <a:ext cx="2945659" cy="496332"/>
          </a:xfrm>
          <a:prstGeom prst="rect">
            <a:avLst/>
          </a:prstGeom>
        </p:spPr>
        <p:txBody>
          <a:bodyPr vert="horz" lIns="91440" tIns="45720" rIns="91440" bIns="45720" rtlCol="0" anchor="b" anchorCtr="0"/>
          <a:lstStyle>
            <a:lvl1pPr algn="r">
              <a:defRPr sz="1200"/>
            </a:lvl1pPr>
          </a:lstStyle>
          <a:p>
            <a:fld id="{64F923B6-97FF-4AF0-A17D-1758840DBBE2}" type="datetimeFigureOut">
              <a:rPr lang="de-AT" smtClean="0"/>
              <a:t>15.12.2025</a:t>
            </a:fld>
            <a:endParaRPr lang="de-AT"/>
          </a:p>
        </p:txBody>
      </p:sp>
      <p:sp>
        <p:nvSpPr>
          <p:cNvPr id="4" name="Folienbildplatzhalter 3"/>
          <p:cNvSpPr>
            <a:spLocks noGrp="1" noRot="1" noChangeAspect="1"/>
          </p:cNvSpPr>
          <p:nvPr>
            <p:ph type="sldImg" idx="2"/>
          </p:nvPr>
        </p:nvSpPr>
        <p:spPr>
          <a:xfrm>
            <a:off x="-317500" y="674688"/>
            <a:ext cx="7432675" cy="4181475"/>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854894" y="4963319"/>
            <a:ext cx="5090351" cy="4218821"/>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2945659" y="9428582"/>
            <a:ext cx="904784" cy="498056"/>
          </a:xfrm>
          <a:prstGeom prst="rect">
            <a:avLst/>
          </a:prstGeom>
        </p:spPr>
        <p:txBody>
          <a:bodyPr vert="horz" lIns="91440" tIns="45720" rIns="91440" bIns="45720" rtlCol="0" anchor="b"/>
          <a:lstStyle>
            <a:lvl1pPr algn="ctr">
              <a:defRPr sz="1200"/>
            </a:lvl1pPr>
          </a:lstStyle>
          <a:p>
            <a:fld id="{F0A5DA3B-92D6-4D4B-9895-D15CB563B5E4}" type="slidenum">
              <a:rPr lang="de-AT" smtClean="0"/>
              <a:pPr/>
              <a:t>‹Nr.›</a:t>
            </a:fld>
            <a:endParaRPr lang="de-AT"/>
          </a:p>
        </p:txBody>
      </p:sp>
    </p:spTree>
    <p:extLst>
      <p:ext uri="{BB962C8B-B14F-4D97-AF65-F5344CB8AC3E}">
        <p14:creationId xmlns:p14="http://schemas.microsoft.com/office/powerpoint/2010/main" val="1136113356"/>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200"/>
      </a:spcBef>
      <a:defRPr sz="1200" kern="1200">
        <a:solidFill>
          <a:schemeClr val="tx1"/>
        </a:solidFill>
        <a:latin typeface="+mn-lt"/>
        <a:ea typeface="+mn-ea"/>
        <a:cs typeface="+mn-cs"/>
      </a:defRPr>
    </a:lvl1pPr>
    <a:lvl2pPr marL="396000" indent="-171450" algn="l" defTabSz="914400" rtl="0" eaLnBrk="1" latinLnBrk="0" hangingPunct="1">
      <a:spcBef>
        <a:spcPts val="200"/>
      </a:spcBef>
      <a:buFont typeface="Arial" pitchFamily="34" charset="0"/>
      <a:buChar char="•"/>
      <a:defRPr sz="1200" kern="1200">
        <a:solidFill>
          <a:schemeClr val="tx1"/>
        </a:solidFill>
        <a:latin typeface="+mn-lt"/>
        <a:ea typeface="+mn-ea"/>
        <a:cs typeface="+mn-cs"/>
      </a:defRPr>
    </a:lvl2pPr>
    <a:lvl3pPr marL="792000" indent="-171450" algn="l" defTabSz="914400" rtl="0" eaLnBrk="1" latinLnBrk="0" hangingPunct="1">
      <a:spcBef>
        <a:spcPts val="200"/>
      </a:spcBef>
      <a:buFont typeface="Courier New" pitchFamily="49" charset="0"/>
      <a:buChar char="o"/>
      <a:defRPr sz="1200" kern="1200">
        <a:solidFill>
          <a:schemeClr val="tx1"/>
        </a:solidFill>
        <a:latin typeface="+mn-lt"/>
        <a:ea typeface="+mn-ea"/>
        <a:cs typeface="+mn-cs"/>
      </a:defRPr>
    </a:lvl3pPr>
    <a:lvl4pPr marL="1188000" indent="-171450" algn="l" defTabSz="914400" rtl="0" eaLnBrk="1" latinLnBrk="0" hangingPunct="1">
      <a:spcBef>
        <a:spcPts val="200"/>
      </a:spcBef>
      <a:buFont typeface="Wingdings" pitchFamily="2" charset="2"/>
      <a:buChar char="§"/>
      <a:defRPr sz="1200" kern="1200">
        <a:solidFill>
          <a:schemeClr val="tx1"/>
        </a:solidFill>
        <a:latin typeface="+mn-lt"/>
        <a:ea typeface="+mn-ea"/>
        <a:cs typeface="+mn-cs"/>
      </a:defRPr>
    </a:lvl4pPr>
    <a:lvl5pPr marL="1584000" indent="-171450" algn="l" defTabSz="914400" rtl="0" eaLnBrk="1" latinLnBrk="0" hangingPunct="1">
      <a:spcBef>
        <a:spcPts val="200"/>
      </a:spcBef>
      <a:buFont typeface="Symbol" pitchFamily="18"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Placeholder 2"/>
          <p:cNvSpPr>
            <a:spLocks noGrp="1" noRot="1" noChangeAspect="1" noChangeArrowheads="1" noTextEdit="1"/>
          </p:cNvSpPr>
          <p:nvPr>
            <p:ph type="sldImg"/>
          </p:nvPr>
        </p:nvSpPr>
        <p:spPr>
          <a:xfrm>
            <a:off x="92075" y="746125"/>
            <a:ext cx="6613525" cy="3721100"/>
          </a:xfrm>
          <a:ln/>
        </p:spPr>
      </p:sp>
      <p:sp>
        <p:nvSpPr>
          <p:cNvPr id="27650" name="Placeholder 3"/>
          <p:cNvSpPr>
            <a:spLocks noGrp="1" noChangeArrowheads="1"/>
          </p:cNvSpPr>
          <p:nvPr>
            <p:ph type="body" idx="1"/>
          </p:nvPr>
        </p:nvSpPr>
        <p:spPr>
          <a:noFill/>
          <a:ln/>
        </p:spPr>
        <p:txBody>
          <a:bodyPr/>
          <a:lstStyle/>
          <a:p>
            <a:endParaRPr lang="de-DE">
              <a:latin typeface="Times" pitchFamily="-72" charset="0"/>
            </a:endParaRPr>
          </a:p>
        </p:txBody>
      </p:sp>
    </p:spTree>
    <p:extLst>
      <p:ext uri="{BB962C8B-B14F-4D97-AF65-F5344CB8AC3E}">
        <p14:creationId xmlns:p14="http://schemas.microsoft.com/office/powerpoint/2010/main" val="2396616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Placeholder 2"/>
          <p:cNvSpPr>
            <a:spLocks noGrp="1" noRot="1" noChangeAspect="1" noChangeArrowheads="1" noTextEdit="1"/>
          </p:cNvSpPr>
          <p:nvPr>
            <p:ph type="sldImg"/>
          </p:nvPr>
        </p:nvSpPr>
        <p:spPr>
          <a:xfrm>
            <a:off x="92075" y="746125"/>
            <a:ext cx="6613525" cy="3721100"/>
          </a:xfrm>
          <a:ln/>
        </p:spPr>
      </p:sp>
      <p:sp>
        <p:nvSpPr>
          <p:cNvPr id="27650" name="Placeholder 3"/>
          <p:cNvSpPr>
            <a:spLocks noGrp="1" noChangeArrowheads="1"/>
          </p:cNvSpPr>
          <p:nvPr>
            <p:ph type="body" idx="1"/>
          </p:nvPr>
        </p:nvSpPr>
        <p:spPr>
          <a:noFill/>
          <a:ln/>
        </p:spPr>
        <p:txBody>
          <a:bodyPr/>
          <a:lstStyle/>
          <a:p>
            <a:endParaRPr lang="de-DE">
              <a:latin typeface="Times" pitchFamily="-72" charset="0"/>
            </a:endParaRPr>
          </a:p>
        </p:txBody>
      </p:sp>
    </p:spTree>
    <p:extLst>
      <p:ext uri="{BB962C8B-B14F-4D97-AF65-F5344CB8AC3E}">
        <p14:creationId xmlns:p14="http://schemas.microsoft.com/office/powerpoint/2010/main" val="323201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3900">
                <a:solidFill>
                  <a:schemeClr val="tx1"/>
                </a:solidFill>
                <a:latin typeface="Times New Roman" pitchFamily="18" charset="0"/>
              </a:defRPr>
            </a:lvl1pPr>
            <a:lvl2pPr marL="716673" indent="-275644">
              <a:defRPr sz="3900">
                <a:solidFill>
                  <a:schemeClr val="tx1"/>
                </a:solidFill>
                <a:latin typeface="Times New Roman" pitchFamily="18" charset="0"/>
              </a:defRPr>
            </a:lvl2pPr>
            <a:lvl3pPr marL="1102575" indent="-220515">
              <a:defRPr sz="3900">
                <a:solidFill>
                  <a:schemeClr val="tx1"/>
                </a:solidFill>
                <a:latin typeface="Times New Roman" pitchFamily="18" charset="0"/>
              </a:defRPr>
            </a:lvl3pPr>
            <a:lvl4pPr marL="1543604" indent="-220515">
              <a:defRPr sz="3900">
                <a:solidFill>
                  <a:schemeClr val="tx1"/>
                </a:solidFill>
                <a:latin typeface="Times New Roman" pitchFamily="18" charset="0"/>
              </a:defRPr>
            </a:lvl4pPr>
            <a:lvl5pPr marL="1984633" indent="-220515">
              <a:defRPr sz="3900">
                <a:solidFill>
                  <a:schemeClr val="tx1"/>
                </a:solidFill>
                <a:latin typeface="Times New Roman" pitchFamily="18" charset="0"/>
              </a:defRPr>
            </a:lvl5pPr>
            <a:lvl6pPr marL="2425665" indent="-220515" eaLnBrk="0" fontAlgn="base" hangingPunct="0">
              <a:spcBef>
                <a:spcPct val="0"/>
              </a:spcBef>
              <a:spcAft>
                <a:spcPct val="0"/>
              </a:spcAft>
              <a:defRPr sz="3900">
                <a:solidFill>
                  <a:schemeClr val="tx1"/>
                </a:solidFill>
                <a:latin typeface="Times New Roman" pitchFamily="18" charset="0"/>
              </a:defRPr>
            </a:lvl6pPr>
            <a:lvl7pPr marL="2866693" indent="-220515" eaLnBrk="0" fontAlgn="base" hangingPunct="0">
              <a:spcBef>
                <a:spcPct val="0"/>
              </a:spcBef>
              <a:spcAft>
                <a:spcPct val="0"/>
              </a:spcAft>
              <a:defRPr sz="3900">
                <a:solidFill>
                  <a:schemeClr val="tx1"/>
                </a:solidFill>
                <a:latin typeface="Times New Roman" pitchFamily="18" charset="0"/>
              </a:defRPr>
            </a:lvl7pPr>
            <a:lvl8pPr marL="3307723" indent="-220515" eaLnBrk="0" fontAlgn="base" hangingPunct="0">
              <a:spcBef>
                <a:spcPct val="0"/>
              </a:spcBef>
              <a:spcAft>
                <a:spcPct val="0"/>
              </a:spcAft>
              <a:defRPr sz="3900">
                <a:solidFill>
                  <a:schemeClr val="tx1"/>
                </a:solidFill>
                <a:latin typeface="Times New Roman" pitchFamily="18" charset="0"/>
              </a:defRPr>
            </a:lvl8pPr>
            <a:lvl9pPr marL="3748754" indent="-220515" eaLnBrk="0" fontAlgn="base" hangingPunct="0">
              <a:spcBef>
                <a:spcPct val="0"/>
              </a:spcBef>
              <a:spcAft>
                <a:spcPct val="0"/>
              </a:spcAft>
              <a:defRPr sz="3900">
                <a:solidFill>
                  <a:schemeClr val="tx1"/>
                </a:solidFill>
                <a:latin typeface="Times New Roman" pitchFamily="18" charset="0"/>
              </a:defRPr>
            </a:lvl9pPr>
          </a:lstStyle>
          <a:p>
            <a:pPr defTabSz="882059"/>
            <a:fld id="{25E3CB48-0966-4C22-9D29-79BD7527D670}" type="slidenum">
              <a:rPr lang="de-DE" altLang="de-DE" sz="1200"/>
              <a:pPr defTabSz="882059"/>
              <a:t>6</a:t>
            </a:fld>
            <a:endParaRPr lang="de-DE" altLang="de-DE" sz="1200"/>
          </a:p>
        </p:txBody>
      </p:sp>
      <p:sp>
        <p:nvSpPr>
          <p:cNvPr id="33795" name="Rectangle 2"/>
          <p:cNvSpPr>
            <a:spLocks noGrp="1" noRot="1" noChangeAspect="1" noChangeArrowheads="1" noTextEdit="1"/>
          </p:cNvSpPr>
          <p:nvPr>
            <p:ph type="sldImg"/>
          </p:nvPr>
        </p:nvSpPr>
        <p:spPr>
          <a:xfrm>
            <a:off x="92075" y="746125"/>
            <a:ext cx="6613525" cy="3721100"/>
          </a:xfrm>
          <a:ln/>
        </p:spPr>
      </p:sp>
      <p:sp>
        <p:nvSpPr>
          <p:cNvPr id="33796" name="Rectangle 3"/>
          <p:cNvSpPr>
            <a:spLocks noGrp="1" noChangeArrowheads="1"/>
          </p:cNvSpPr>
          <p:nvPr>
            <p:ph type="body" idx="1"/>
          </p:nvPr>
        </p:nvSpPr>
        <p:spPr>
          <a:noFill/>
        </p:spPr>
        <p:txBody>
          <a:bodyPr/>
          <a:lstStyle/>
          <a:p>
            <a:endParaRPr lang="de-DE" altLang="de-DE"/>
          </a:p>
        </p:txBody>
      </p:sp>
    </p:spTree>
    <p:extLst>
      <p:ext uri="{BB962C8B-B14F-4D97-AF65-F5344CB8AC3E}">
        <p14:creationId xmlns:p14="http://schemas.microsoft.com/office/powerpoint/2010/main" val="3718134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F0A5DA3B-92D6-4D4B-9895-D15CB563B5E4}" type="slidenum">
              <a:rPr lang="de-AT" smtClean="0"/>
              <a:pPr/>
              <a:t>7</a:t>
            </a:fld>
            <a:endParaRPr lang="de-AT"/>
          </a:p>
        </p:txBody>
      </p:sp>
    </p:spTree>
    <p:extLst>
      <p:ext uri="{BB962C8B-B14F-4D97-AF65-F5344CB8AC3E}">
        <p14:creationId xmlns:p14="http://schemas.microsoft.com/office/powerpoint/2010/main" val="199529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Placeholder 2"/>
          <p:cNvSpPr>
            <a:spLocks noGrp="1" noRot="1" noChangeAspect="1" noChangeArrowheads="1" noTextEdit="1"/>
          </p:cNvSpPr>
          <p:nvPr>
            <p:ph type="sldImg"/>
          </p:nvPr>
        </p:nvSpPr>
        <p:spPr>
          <a:xfrm>
            <a:off x="92075" y="746125"/>
            <a:ext cx="6613525" cy="3721100"/>
          </a:xfrm>
          <a:ln/>
        </p:spPr>
      </p:sp>
      <p:sp>
        <p:nvSpPr>
          <p:cNvPr id="27650" name="Placeholder 3"/>
          <p:cNvSpPr>
            <a:spLocks noGrp="1" noChangeArrowheads="1"/>
          </p:cNvSpPr>
          <p:nvPr>
            <p:ph type="body" idx="1"/>
          </p:nvPr>
        </p:nvSpPr>
        <p:spPr>
          <a:noFill/>
          <a:ln/>
        </p:spPr>
        <p:txBody>
          <a:bodyPr/>
          <a:lstStyle/>
          <a:p>
            <a:endParaRPr lang="de-DE">
              <a:latin typeface="Times" pitchFamily="-72" charset="0"/>
            </a:endParaRPr>
          </a:p>
        </p:txBody>
      </p:sp>
    </p:spTree>
    <p:extLst>
      <p:ext uri="{BB962C8B-B14F-4D97-AF65-F5344CB8AC3E}">
        <p14:creationId xmlns:p14="http://schemas.microsoft.com/office/powerpoint/2010/main" val="1279592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Placeholder 2"/>
          <p:cNvSpPr>
            <a:spLocks noGrp="1" noRot="1" noChangeAspect="1" noChangeArrowheads="1" noTextEdit="1"/>
          </p:cNvSpPr>
          <p:nvPr>
            <p:ph type="sldImg"/>
          </p:nvPr>
        </p:nvSpPr>
        <p:spPr>
          <a:xfrm>
            <a:off x="92075" y="746125"/>
            <a:ext cx="6613525" cy="3721100"/>
          </a:xfrm>
          <a:ln/>
        </p:spPr>
      </p:sp>
      <p:sp>
        <p:nvSpPr>
          <p:cNvPr id="18434" name="Placeholder 3"/>
          <p:cNvSpPr>
            <a:spLocks noGrp="1" noChangeArrowheads="1"/>
          </p:cNvSpPr>
          <p:nvPr>
            <p:ph type="body" idx="1"/>
          </p:nvPr>
        </p:nvSpPr>
        <p:spPr>
          <a:noFill/>
          <a:ln/>
        </p:spPr>
        <p:txBody>
          <a:bodyPr/>
          <a:lstStyle/>
          <a:p>
            <a:endParaRPr lang="de-DE">
              <a:latin typeface="Times" pitchFamily="-72" charset="0"/>
            </a:endParaRPr>
          </a:p>
        </p:txBody>
      </p:sp>
    </p:spTree>
    <p:extLst>
      <p:ext uri="{BB962C8B-B14F-4D97-AF65-F5344CB8AC3E}">
        <p14:creationId xmlns:p14="http://schemas.microsoft.com/office/powerpoint/2010/main" val="1341542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mit-Hintergrund">
    <p:spTree>
      <p:nvGrpSpPr>
        <p:cNvPr id="1" name=""/>
        <p:cNvGrpSpPr/>
        <p:nvPr/>
      </p:nvGrpSpPr>
      <p:grpSpPr>
        <a:xfrm>
          <a:off x="0" y="0"/>
          <a:ext cx="0" cy="0"/>
          <a:chOff x="0" y="0"/>
          <a:chExt cx="0" cy="0"/>
        </a:xfrm>
      </p:grpSpPr>
      <p:sp>
        <p:nvSpPr>
          <p:cNvPr id="6" name="Rechteck 5"/>
          <p:cNvSpPr/>
          <p:nvPr userDrawn="1"/>
        </p:nvSpPr>
        <p:spPr>
          <a:xfrm>
            <a:off x="-1" y="874800"/>
            <a:ext cx="9144001" cy="4268700"/>
          </a:xfrm>
          <a:prstGeom prst="rect">
            <a:avLst/>
          </a:prstGeom>
          <a:solidFill>
            <a:srgbClr val="EBF0F4"/>
          </a:solidFill>
          <a:ln>
            <a:solidFill>
              <a:srgbClr val="EBF0F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 name="Titel 1"/>
          <p:cNvSpPr>
            <a:spLocks noGrp="1"/>
          </p:cNvSpPr>
          <p:nvPr>
            <p:ph type="ctrTitle" hasCustomPrompt="1"/>
          </p:nvPr>
        </p:nvSpPr>
        <p:spPr>
          <a:xfrm>
            <a:off x="539999" y="1231900"/>
            <a:ext cx="7978526" cy="969606"/>
          </a:xfrm>
        </p:spPr>
        <p:txBody>
          <a:bodyPr anchor="b" anchorCtr="0"/>
          <a:lstStyle>
            <a:lvl1pPr>
              <a:lnSpc>
                <a:spcPts val="4000"/>
              </a:lnSpc>
              <a:defRPr sz="3600">
                <a:solidFill>
                  <a:schemeClr val="tx1"/>
                </a:solidFill>
                <a:latin typeface="Calibri" panose="020F0502020204030204" pitchFamily="34" charset="0"/>
                <a:cs typeface="Calibri" panose="020F0502020204030204" pitchFamily="34" charset="0"/>
              </a:defRPr>
            </a:lvl1pPr>
          </a:lstStyle>
          <a:p>
            <a:r>
              <a:rPr lang="de-DE" dirty="0"/>
              <a:t>Titelmasterformat </a:t>
            </a:r>
            <a:br>
              <a:rPr lang="de-DE" dirty="0"/>
            </a:br>
            <a:r>
              <a:rPr lang="de-DE" dirty="0"/>
              <a:t>durch Klicken bearbeiten</a:t>
            </a:r>
            <a:endParaRPr lang="de-AT" dirty="0"/>
          </a:p>
        </p:txBody>
      </p:sp>
      <p:sp>
        <p:nvSpPr>
          <p:cNvPr id="3" name="Untertitel 1"/>
          <p:cNvSpPr>
            <a:spLocks noGrp="1"/>
          </p:cNvSpPr>
          <p:nvPr>
            <p:ph type="subTitle" idx="1"/>
          </p:nvPr>
        </p:nvSpPr>
        <p:spPr>
          <a:xfrm>
            <a:off x="539999" y="2250218"/>
            <a:ext cx="7978526" cy="1390388"/>
          </a:xfrm>
        </p:spPr>
        <p:txBody>
          <a:bodyPr/>
          <a:lstStyle>
            <a:lvl1pPr marL="0" indent="0" algn="l">
              <a:lnSpc>
                <a:spcPts val="4000"/>
              </a:lnSpc>
              <a:spcBef>
                <a:spcPts val="0"/>
              </a:spcBef>
              <a:buNone/>
              <a:defRPr sz="3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sp>
        <p:nvSpPr>
          <p:cNvPr id="5" name="Textplatzhalter 4"/>
          <p:cNvSpPr>
            <a:spLocks noGrp="1"/>
          </p:cNvSpPr>
          <p:nvPr>
            <p:ph type="body" sz="quarter" idx="10"/>
          </p:nvPr>
        </p:nvSpPr>
        <p:spPr>
          <a:xfrm>
            <a:off x="539750" y="4320000"/>
            <a:ext cx="3422650" cy="415529"/>
          </a:xfrm>
        </p:spPr>
        <p:txBody>
          <a:bodyPr anchor="b" anchorCtr="0"/>
          <a:lstStyle>
            <a:lvl1pPr marL="0" indent="0">
              <a:lnSpc>
                <a:spcPts val="1800"/>
              </a:lnSpc>
              <a:spcAft>
                <a:spcPts val="0"/>
              </a:spcAft>
              <a:buNone/>
              <a:defRPr sz="1400"/>
            </a:lvl1pPr>
          </a:lstStyle>
          <a:p>
            <a:pPr lvl="0"/>
            <a:r>
              <a:rPr lang="de-DE"/>
              <a:t>Formatvorlagen des Textmasters bearbeiten</a:t>
            </a:r>
          </a:p>
        </p:txBody>
      </p:sp>
      <p:sp>
        <p:nvSpPr>
          <p:cNvPr id="13" name="Textfeld 12"/>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bmb.gv.at</a:t>
            </a:r>
          </a:p>
        </p:txBody>
      </p:sp>
      <p:pic>
        <p:nvPicPr>
          <p:cNvPr id="8" name="Grafik 7" descr="Bundesministerium für Bildu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 y="205199"/>
            <a:ext cx="2447140" cy="540000"/>
          </a:xfrm>
          <a:prstGeom prst="rect">
            <a:avLst/>
          </a:prstGeom>
        </p:spPr>
      </p:pic>
    </p:spTree>
    <p:extLst>
      <p:ext uri="{BB962C8B-B14F-4D97-AF65-F5344CB8AC3E}">
        <p14:creationId xmlns:p14="http://schemas.microsoft.com/office/powerpoint/2010/main" val="219829586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Text-links-Bild-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7" name="Textplatzhalter 6"/>
          <p:cNvSpPr>
            <a:spLocks noGrp="1"/>
          </p:cNvSpPr>
          <p:nvPr>
            <p:ph type="body" sz="quarter" idx="14" hasCustomPrompt="1"/>
          </p:nvPr>
        </p:nvSpPr>
        <p:spPr>
          <a:xfrm>
            <a:off x="540001"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5" name="Bildplatzhalter 6"/>
          <p:cNvSpPr>
            <a:spLocks noGrp="1"/>
          </p:cNvSpPr>
          <p:nvPr>
            <p:ph type="pic" sz="quarter" idx="13"/>
          </p:nvPr>
        </p:nvSpPr>
        <p:spPr>
          <a:xfrm>
            <a:off x="4705350" y="1295998"/>
            <a:ext cx="3813175" cy="3326402"/>
          </a:xfrm>
        </p:spPr>
        <p:txBody>
          <a:bodyPr/>
          <a:lstStyle/>
          <a:p>
            <a:r>
              <a:rPr lang="de-DE"/>
              <a:t>Bild durch Klicken auf Symbol hinzufügen</a:t>
            </a:r>
            <a:endParaRPr lang="de-DE"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4163799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nhalt-Text-links-Bild-u-Foto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7" name="Textplatzhalter 6"/>
          <p:cNvSpPr>
            <a:spLocks noGrp="1"/>
          </p:cNvSpPr>
          <p:nvPr>
            <p:ph type="body" sz="quarter" idx="14" hasCustomPrompt="1"/>
          </p:nvPr>
        </p:nvSpPr>
        <p:spPr>
          <a:xfrm>
            <a:off x="540001"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5" name="Bildplatzhalter 6"/>
          <p:cNvSpPr>
            <a:spLocks noGrp="1"/>
          </p:cNvSpPr>
          <p:nvPr>
            <p:ph type="pic" sz="quarter" idx="13"/>
          </p:nvPr>
        </p:nvSpPr>
        <p:spPr>
          <a:xfrm>
            <a:off x="4705350" y="1295998"/>
            <a:ext cx="3813175" cy="3051075"/>
          </a:xfrm>
        </p:spPr>
        <p:txBody>
          <a:bodyPr/>
          <a:lstStyle/>
          <a:p>
            <a:r>
              <a:rPr lang="de-DE"/>
              <a:t>Bild durch Klicken auf Symbol hinzufügen</a:t>
            </a:r>
            <a:endParaRPr lang="de-DE" dirty="0"/>
          </a:p>
        </p:txBody>
      </p:sp>
      <p:sp>
        <p:nvSpPr>
          <p:cNvPr id="8" name="Textplatzhalter 7"/>
          <p:cNvSpPr>
            <a:spLocks noGrp="1"/>
          </p:cNvSpPr>
          <p:nvPr>
            <p:ph type="body" sz="quarter" idx="15" hasCustomPrompt="1"/>
          </p:nvPr>
        </p:nvSpPr>
        <p:spPr>
          <a:xfrm>
            <a:off x="4705351" y="4347074"/>
            <a:ext cx="3813175" cy="275725"/>
          </a:xfrm>
        </p:spPr>
        <p:txBody>
          <a:bodyPr/>
          <a:lstStyle>
            <a:lvl1pPr marL="0" indent="0">
              <a:buNone/>
              <a:defRPr sz="1200" baseline="0"/>
            </a:lvl1pPr>
          </a:lstStyle>
          <a:p>
            <a:pPr lvl="0"/>
            <a:r>
              <a:rPr lang="de-AT" sz="1400" dirty="0"/>
              <a:t>Foto: XY</a:t>
            </a:r>
            <a:endParaRPr lang="de-AT"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483180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alt-beliebig_Marginalspalte-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9" name="Inhaltsplatzhalter 8"/>
          <p:cNvSpPr>
            <a:spLocks noGrp="1"/>
          </p:cNvSpPr>
          <p:nvPr>
            <p:ph sz="quarter" idx="13"/>
          </p:nvPr>
        </p:nvSpPr>
        <p:spPr>
          <a:xfrm>
            <a:off x="539751" y="1295999"/>
            <a:ext cx="5990589" cy="3326400"/>
          </a:xfrm>
        </p:spPr>
        <p:txBody>
          <a:bodyPr/>
          <a:lstStyle/>
          <a:p>
            <a:pPr lvl="0"/>
            <a:r>
              <a:rPr lang="de-DE"/>
              <a:t>Formatvorlagen des Textmasters bearbeiten</a:t>
            </a:r>
          </a:p>
          <a:p>
            <a:pPr lvl="1"/>
            <a:r>
              <a:rPr lang="de-DE"/>
              <a:t>Zweite Ebene</a:t>
            </a:r>
          </a:p>
          <a:p>
            <a:pPr lvl="2"/>
            <a:r>
              <a:rPr lang="de-DE"/>
              <a:t>Dritte Ebene</a:t>
            </a:r>
          </a:p>
        </p:txBody>
      </p:sp>
      <p:sp>
        <p:nvSpPr>
          <p:cNvPr id="6" name="Textplatzhalter 5"/>
          <p:cNvSpPr>
            <a:spLocks noGrp="1"/>
          </p:cNvSpPr>
          <p:nvPr>
            <p:ph type="body" sz="quarter" idx="14" hasCustomPrompt="1"/>
          </p:nvPr>
        </p:nvSpPr>
        <p:spPr>
          <a:xfrm>
            <a:off x="6789419" y="1295999"/>
            <a:ext cx="1729105" cy="3326400"/>
          </a:xfrm>
        </p:spPr>
        <p:txBody>
          <a:bodyPr/>
          <a:lstStyle>
            <a:lvl1pPr marL="0" indent="0">
              <a:buNone/>
              <a:defRPr sz="1400"/>
            </a:lvl1pPr>
          </a:lstStyle>
          <a:p>
            <a:pPr lvl="0"/>
            <a:r>
              <a:rPr lang="de-AT" dirty="0"/>
              <a:t>Text in Marginalspalte</a:t>
            </a:r>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461601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Smartart">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a:t>Titelmasterformat durch Klicken bearbeiten</a:t>
            </a:r>
            <a:endParaRPr lang="de-DE" dirty="0"/>
          </a:p>
        </p:txBody>
      </p:sp>
      <p:sp>
        <p:nvSpPr>
          <p:cNvPr id="6" name="SmartArt-Platzhalter 5"/>
          <p:cNvSpPr>
            <a:spLocks noGrp="1"/>
          </p:cNvSpPr>
          <p:nvPr>
            <p:ph type="dgm" sz="quarter" idx="14"/>
          </p:nvPr>
        </p:nvSpPr>
        <p:spPr>
          <a:xfrm>
            <a:off x="539750" y="1295999"/>
            <a:ext cx="7978776" cy="3326400"/>
          </a:xfrm>
        </p:spPr>
        <p:txBody>
          <a:bodyPr/>
          <a:lstStyle/>
          <a:p>
            <a:r>
              <a:rPr lang="de-DE"/>
              <a:t>Klicken Sie auf das Symbol, um die SmartArt-Grafik hinzuzufügen</a:t>
            </a:r>
            <a:endParaRPr lang="de-AT"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64861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alt-beliebi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9" name="Inhaltsplatzhalter 8"/>
          <p:cNvSpPr>
            <a:spLocks noGrp="1"/>
          </p:cNvSpPr>
          <p:nvPr>
            <p:ph sz="quarter" idx="13"/>
          </p:nvPr>
        </p:nvSpPr>
        <p:spPr>
          <a:xfrm>
            <a:off x="539751" y="1296000"/>
            <a:ext cx="7978775" cy="3326400"/>
          </a:xfrm>
        </p:spPr>
        <p:txBody>
          <a:bodyPr/>
          <a:lstStyle/>
          <a:p>
            <a:pPr lvl="0"/>
            <a:r>
              <a:rPr lang="de-DE"/>
              <a:t>Formatvorlagen des Textmasters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707548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alte-beliebig-2-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8" name="Inhaltsplatzhalter 7"/>
          <p:cNvSpPr>
            <a:spLocks noGrp="1"/>
          </p:cNvSpPr>
          <p:nvPr>
            <p:ph sz="quarter" idx="15"/>
          </p:nvPr>
        </p:nvSpPr>
        <p:spPr>
          <a:xfrm>
            <a:off x="540000" y="1295999"/>
            <a:ext cx="3838575" cy="3326400"/>
          </a:xfrm>
        </p:spPr>
        <p:txBody>
          <a:bodyPr/>
          <a:lstStyle/>
          <a:p>
            <a:pPr lvl="0"/>
            <a:r>
              <a:rPr lang="de-DE"/>
              <a:t>Formatvorlagen des Textmasters bearbeiten</a:t>
            </a:r>
          </a:p>
          <a:p>
            <a:pPr lvl="1"/>
            <a:r>
              <a:rPr lang="de-DE"/>
              <a:t>Zweite Ebene</a:t>
            </a:r>
          </a:p>
          <a:p>
            <a:pPr lvl="2"/>
            <a:r>
              <a:rPr lang="de-DE"/>
              <a:t>Dritte Ebene</a:t>
            </a:r>
          </a:p>
        </p:txBody>
      </p:sp>
      <p:sp>
        <p:nvSpPr>
          <p:cNvPr id="9" name="Inhaltsplatzhalter 7"/>
          <p:cNvSpPr>
            <a:spLocks noGrp="1"/>
          </p:cNvSpPr>
          <p:nvPr>
            <p:ph sz="quarter" idx="16"/>
          </p:nvPr>
        </p:nvSpPr>
        <p:spPr>
          <a:xfrm>
            <a:off x="4679951" y="1295999"/>
            <a:ext cx="3838575" cy="3326400"/>
          </a:xfrm>
        </p:spPr>
        <p:txBody>
          <a:bodyPr/>
          <a:lstStyle/>
          <a:p>
            <a:pPr lvl="0"/>
            <a:r>
              <a:rPr lang="de-DE"/>
              <a:t>Formatvorlagen des Textmasters bearbeiten</a:t>
            </a:r>
          </a:p>
          <a:p>
            <a:pPr lvl="1"/>
            <a:r>
              <a:rPr lang="de-DE"/>
              <a:t>Zweite Ebene</a:t>
            </a:r>
          </a:p>
          <a:p>
            <a:pPr lvl="2"/>
            <a:r>
              <a:rPr lang="de-DE"/>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925894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bchluss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39999" y="936000"/>
            <a:ext cx="5389200" cy="1264276"/>
          </a:xfrm>
        </p:spPr>
        <p:txBody>
          <a:bodyPr/>
          <a:lstStyle>
            <a:lvl1pPr>
              <a:lnSpc>
                <a:spcPct val="114000"/>
              </a:lnSpc>
              <a:defRPr sz="3000" b="0">
                <a:solidFill>
                  <a:schemeClr val="tx1"/>
                </a:solidFill>
              </a:defRPr>
            </a:lvl1pPr>
          </a:lstStyle>
          <a:p>
            <a:r>
              <a:rPr lang="de-DE" dirty="0"/>
              <a:t>Titelmasterformat durch Klicken </a:t>
            </a:r>
            <a:br>
              <a:rPr lang="de-DE" dirty="0"/>
            </a:br>
            <a:r>
              <a:rPr lang="de-DE" dirty="0"/>
              <a:t>bearbeiten</a:t>
            </a:r>
          </a:p>
        </p:txBody>
      </p:sp>
      <p:sp>
        <p:nvSpPr>
          <p:cNvPr id="9" name="Textplatzhalter 8"/>
          <p:cNvSpPr>
            <a:spLocks noGrp="1"/>
          </p:cNvSpPr>
          <p:nvPr>
            <p:ph type="body" sz="quarter" idx="10"/>
          </p:nvPr>
        </p:nvSpPr>
        <p:spPr>
          <a:xfrm>
            <a:off x="539750" y="3780000"/>
            <a:ext cx="3423600" cy="963216"/>
          </a:xfrm>
        </p:spPr>
        <p:txBody>
          <a:bodyPr anchor="b" anchorCtr="0"/>
          <a:lstStyle>
            <a:lvl1pPr marL="0" indent="0">
              <a:lnSpc>
                <a:spcPts val="1800"/>
              </a:lnSpc>
              <a:spcAft>
                <a:spcPts val="0"/>
              </a:spcAft>
              <a:buNone/>
              <a:defRPr sz="1400"/>
            </a:lvl1pPr>
          </a:lstStyle>
          <a:p>
            <a:pPr lvl="0"/>
            <a:r>
              <a:rPr lang="de-DE"/>
              <a:t>Formatvorlagen des Textmasters bearbeiten</a:t>
            </a:r>
          </a:p>
        </p:txBody>
      </p:sp>
    </p:spTree>
    <p:extLst>
      <p:ext uri="{BB962C8B-B14F-4D97-AF65-F5344CB8AC3E}">
        <p14:creationId xmlns:p14="http://schemas.microsoft.com/office/powerpoint/2010/main" val="106174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xfrm rot="21600000">
            <a:off x="379414" y="4861322"/>
            <a:ext cx="1584325" cy="341709"/>
          </a:xfrm>
          <a:prstGeom prst="rect">
            <a:avLst/>
          </a:prstGeom>
          <a:ln/>
        </p:spPr>
        <p:txBody>
          <a:bodyPr/>
          <a:lstStyle>
            <a:lvl1pPr>
              <a:defRPr/>
            </a:lvl1pPr>
          </a:lstStyle>
          <a:p>
            <a:pPr>
              <a:defRPr/>
            </a:pPr>
            <a:fld id="{09C97274-FCAE-4C86-BFE6-A3C1EE2D91AC}" type="datetime1">
              <a:rPr lang="de-DE"/>
              <a:pPr>
                <a:defRPr/>
              </a:pPr>
              <a:t>15.12.2025</a:t>
            </a:fld>
            <a:endParaRPr lang="de-DE"/>
          </a:p>
        </p:txBody>
      </p:sp>
      <p:sp>
        <p:nvSpPr>
          <p:cNvPr id="5" name="Rectangle 4"/>
          <p:cNvSpPr>
            <a:spLocks noGrp="1" noChangeArrowheads="1"/>
          </p:cNvSpPr>
          <p:nvPr>
            <p:ph type="dt" sz="half" idx="11"/>
          </p:nvPr>
        </p:nvSpPr>
        <p:spPr>
          <a:xfrm rot="21600000">
            <a:off x="379414" y="4861322"/>
            <a:ext cx="1584325" cy="341709"/>
          </a:xfrm>
          <a:prstGeom prst="rect">
            <a:avLst/>
          </a:prstGeom>
          <a:ln/>
        </p:spPr>
        <p:txBody>
          <a:bodyPr/>
          <a:lstStyle>
            <a:lvl1pPr>
              <a:defRPr>
                <a:solidFill>
                  <a:srgbClr val="000000"/>
                </a:solidFill>
              </a:defRPr>
            </a:lvl1pPr>
          </a:lstStyle>
          <a:p>
            <a:pPr>
              <a:defRPr/>
            </a:pPr>
            <a:fld id="{B726F706-8AB4-4E01-ABFD-9457B79C6F34}" type="datetime1">
              <a:rPr lang="de-DE" smtClean="0"/>
              <a:pPr>
                <a:defRPr/>
              </a:pPr>
              <a:t>15.12.2025</a:t>
            </a:fld>
            <a:endParaRPr lang="de-DE" dirty="0"/>
          </a:p>
        </p:txBody>
      </p:sp>
      <p:sp>
        <p:nvSpPr>
          <p:cNvPr id="6" name="Rectangle 25"/>
          <p:cNvSpPr>
            <a:spLocks noGrp="1" noChangeArrowheads="1"/>
          </p:cNvSpPr>
          <p:nvPr>
            <p:ph type="sldNum" sz="quarter" idx="12"/>
          </p:nvPr>
        </p:nvSpPr>
        <p:spPr>
          <a:ln/>
        </p:spPr>
        <p:txBody>
          <a:bodyPr/>
          <a:lstStyle>
            <a:lvl1pPr>
              <a:defRPr>
                <a:solidFill>
                  <a:srgbClr val="000000"/>
                </a:solidFill>
              </a:defRPr>
            </a:lvl1pPr>
          </a:lstStyle>
          <a:p>
            <a:pPr>
              <a:defRPr/>
            </a:pPr>
            <a:fld id="{58BE8FA4-E139-4A35-BB71-24F990EF745B}" type="slidenum">
              <a:rPr lang="de-DE" smtClean="0"/>
              <a:pPr>
                <a:defRPr/>
              </a:pPr>
              <a:t>‹Nr.›</a:t>
            </a:fld>
            <a:endParaRPr lang="de-DE"/>
          </a:p>
        </p:txBody>
      </p:sp>
      <p:sp>
        <p:nvSpPr>
          <p:cNvPr id="7" name="Rectangle 49"/>
          <p:cNvSpPr>
            <a:spLocks noGrp="1" noChangeArrowheads="1"/>
          </p:cNvSpPr>
          <p:nvPr>
            <p:ph type="ftr" sz="quarter" idx="13"/>
          </p:nvPr>
        </p:nvSpPr>
        <p:spPr>
          <a:ln/>
        </p:spPr>
        <p:txBody>
          <a:bodyPr/>
          <a:lstStyle>
            <a:lvl1pPr>
              <a:defRPr>
                <a:solidFill>
                  <a:srgbClr val="000000"/>
                </a:solidFill>
              </a:defRPr>
            </a:lvl1pPr>
          </a:lstStyle>
          <a:p>
            <a:pPr>
              <a:defRPr/>
            </a:pPr>
            <a:r>
              <a:rPr lang="de-AT"/>
              <a:t>Fußzeile</a:t>
            </a:r>
          </a:p>
        </p:txBody>
      </p:sp>
    </p:spTree>
    <p:extLst>
      <p:ext uri="{BB962C8B-B14F-4D97-AF65-F5344CB8AC3E}">
        <p14:creationId xmlns:p14="http://schemas.microsoft.com/office/powerpoint/2010/main" val="26020382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Inhaltsplatzhalter 2"/>
          <p:cNvSpPr>
            <a:spLocks noGrp="1"/>
          </p:cNvSpPr>
          <p:nvPr>
            <p:ph sz="half" idx="1"/>
          </p:nvPr>
        </p:nvSpPr>
        <p:spPr>
          <a:xfrm>
            <a:off x="674688" y="1485900"/>
            <a:ext cx="3810000" cy="3083719"/>
          </a:xfrm>
        </p:spPr>
        <p:txBody>
          <a:bodyPr/>
          <a:lstStyle>
            <a:lvl1pPr>
              <a:defRPr sz="1950">
                <a:solidFill>
                  <a:srgbClr val="000000"/>
                </a:solidFill>
              </a:defRPr>
            </a:lvl1pPr>
            <a:lvl2pPr>
              <a:defRPr sz="1800">
                <a:solidFill>
                  <a:srgbClr val="000000"/>
                </a:solidFill>
              </a:defRPr>
            </a:lvl2pPr>
            <a:lvl3pPr>
              <a:defRPr sz="1500">
                <a:solidFill>
                  <a:srgbClr val="000000"/>
                </a:solidFill>
              </a:defRPr>
            </a:lvl3pPr>
            <a:lvl4pPr>
              <a:defRPr sz="1350">
                <a:solidFill>
                  <a:srgbClr val="000000"/>
                </a:solidFill>
              </a:defRPr>
            </a:lvl4pPr>
            <a:lvl5pPr>
              <a:defRPr sz="1350">
                <a:solidFill>
                  <a:srgbClr val="000000"/>
                </a:solidFill>
              </a:defRPr>
            </a:lvl5pPr>
            <a:lvl6pPr>
              <a:defRPr sz="1350"/>
            </a:lvl6pPr>
            <a:lvl7pPr>
              <a:defRPr sz="1350"/>
            </a:lvl7pPr>
            <a:lvl8pPr>
              <a:defRPr sz="1350"/>
            </a:lvl8pPr>
            <a:lvl9pPr>
              <a:defRPr sz="135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Inhaltsplatzhalter 3"/>
          <p:cNvSpPr>
            <a:spLocks noGrp="1"/>
          </p:cNvSpPr>
          <p:nvPr>
            <p:ph sz="half" idx="2"/>
          </p:nvPr>
        </p:nvSpPr>
        <p:spPr>
          <a:xfrm>
            <a:off x="4637088" y="1485900"/>
            <a:ext cx="3810000" cy="3083719"/>
          </a:xfrm>
        </p:spPr>
        <p:txBody>
          <a:bodyPr/>
          <a:lstStyle>
            <a:lvl1pPr>
              <a:defRPr sz="1950">
                <a:solidFill>
                  <a:srgbClr val="000000"/>
                </a:solidFill>
              </a:defRPr>
            </a:lvl1pPr>
            <a:lvl2pPr>
              <a:defRPr sz="1800">
                <a:solidFill>
                  <a:srgbClr val="000000"/>
                </a:solidFill>
              </a:defRPr>
            </a:lvl2pPr>
            <a:lvl3pPr>
              <a:defRPr sz="1500">
                <a:solidFill>
                  <a:srgbClr val="000000"/>
                </a:solidFill>
              </a:defRPr>
            </a:lvl3pPr>
            <a:lvl4pPr>
              <a:defRPr sz="1350">
                <a:solidFill>
                  <a:srgbClr val="000000"/>
                </a:solidFill>
              </a:defRPr>
            </a:lvl4pPr>
            <a:lvl5pPr>
              <a:defRPr sz="1350">
                <a:solidFill>
                  <a:srgbClr val="000000"/>
                </a:solidFill>
              </a:defRPr>
            </a:lvl5pPr>
            <a:lvl6pPr>
              <a:defRPr sz="1350"/>
            </a:lvl6pPr>
            <a:lvl7pPr>
              <a:defRPr sz="1350"/>
            </a:lvl7pPr>
            <a:lvl8pPr>
              <a:defRPr sz="1350"/>
            </a:lvl8pPr>
            <a:lvl9pPr>
              <a:defRPr sz="135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Rectangle 4"/>
          <p:cNvSpPr>
            <a:spLocks noGrp="1" noChangeArrowheads="1"/>
          </p:cNvSpPr>
          <p:nvPr>
            <p:ph type="dt" sz="half" idx="10"/>
          </p:nvPr>
        </p:nvSpPr>
        <p:spPr>
          <a:xfrm rot="21600000">
            <a:off x="379414" y="4861322"/>
            <a:ext cx="1584325" cy="341709"/>
          </a:xfrm>
          <a:prstGeom prst="rect">
            <a:avLst/>
          </a:prstGeom>
          <a:ln/>
        </p:spPr>
        <p:txBody>
          <a:bodyPr/>
          <a:lstStyle>
            <a:lvl1pPr>
              <a:defRPr/>
            </a:lvl1pPr>
          </a:lstStyle>
          <a:p>
            <a:pPr>
              <a:defRPr/>
            </a:pPr>
            <a:fld id="{9803E0AF-C8AE-4B2C-9585-088A361301A1}" type="datetime1">
              <a:rPr lang="de-DE"/>
              <a:pPr>
                <a:defRPr/>
              </a:pPr>
              <a:t>15.12.2025</a:t>
            </a:fld>
            <a:endParaRPr lang="de-DE"/>
          </a:p>
        </p:txBody>
      </p:sp>
      <p:sp>
        <p:nvSpPr>
          <p:cNvPr id="6" name="Rectangle 4"/>
          <p:cNvSpPr>
            <a:spLocks noGrp="1" noChangeArrowheads="1"/>
          </p:cNvSpPr>
          <p:nvPr>
            <p:ph type="dt" sz="half" idx="11"/>
          </p:nvPr>
        </p:nvSpPr>
        <p:spPr>
          <a:xfrm rot="21600000">
            <a:off x="379414" y="4861322"/>
            <a:ext cx="1584325" cy="341709"/>
          </a:xfrm>
          <a:prstGeom prst="rect">
            <a:avLst/>
          </a:prstGeom>
          <a:ln/>
        </p:spPr>
        <p:txBody>
          <a:bodyPr/>
          <a:lstStyle>
            <a:lvl1pPr>
              <a:defRPr>
                <a:solidFill>
                  <a:srgbClr val="000000"/>
                </a:solidFill>
              </a:defRPr>
            </a:lvl1pPr>
          </a:lstStyle>
          <a:p>
            <a:pPr>
              <a:defRPr/>
            </a:pPr>
            <a:fld id="{EDA34D1C-BA57-4729-8B23-312673F4D549}" type="datetime1">
              <a:rPr lang="de-DE" smtClean="0"/>
              <a:pPr>
                <a:defRPr/>
              </a:pPr>
              <a:t>15.12.2025</a:t>
            </a:fld>
            <a:endParaRPr lang="de-DE"/>
          </a:p>
        </p:txBody>
      </p:sp>
      <p:sp>
        <p:nvSpPr>
          <p:cNvPr id="7" name="Rectangle 25"/>
          <p:cNvSpPr>
            <a:spLocks noGrp="1" noChangeArrowheads="1"/>
          </p:cNvSpPr>
          <p:nvPr>
            <p:ph type="sldNum" sz="quarter" idx="12"/>
          </p:nvPr>
        </p:nvSpPr>
        <p:spPr>
          <a:ln/>
        </p:spPr>
        <p:txBody>
          <a:bodyPr/>
          <a:lstStyle>
            <a:lvl1pPr>
              <a:defRPr>
                <a:solidFill>
                  <a:srgbClr val="000000"/>
                </a:solidFill>
              </a:defRPr>
            </a:lvl1pPr>
          </a:lstStyle>
          <a:p>
            <a:pPr>
              <a:defRPr/>
            </a:pPr>
            <a:fld id="{54E8B419-5953-40EE-AADD-6082D8F10D3E}" type="slidenum">
              <a:rPr lang="de-DE" smtClean="0"/>
              <a:pPr>
                <a:defRPr/>
              </a:pPr>
              <a:t>‹Nr.›</a:t>
            </a:fld>
            <a:endParaRPr lang="de-DE"/>
          </a:p>
        </p:txBody>
      </p:sp>
      <p:sp>
        <p:nvSpPr>
          <p:cNvPr id="8" name="Rectangle 49"/>
          <p:cNvSpPr>
            <a:spLocks noGrp="1" noChangeArrowheads="1"/>
          </p:cNvSpPr>
          <p:nvPr>
            <p:ph type="ftr" sz="quarter" idx="13"/>
          </p:nvPr>
        </p:nvSpPr>
        <p:spPr>
          <a:ln/>
        </p:spPr>
        <p:txBody>
          <a:bodyPr/>
          <a:lstStyle>
            <a:lvl1pPr>
              <a:defRPr>
                <a:solidFill>
                  <a:srgbClr val="000000"/>
                </a:solidFill>
              </a:defRPr>
            </a:lvl1pPr>
          </a:lstStyle>
          <a:p>
            <a:pPr>
              <a:defRPr/>
            </a:pPr>
            <a:r>
              <a:rPr lang="de-AT"/>
              <a:t>Fußzeile</a:t>
            </a:r>
          </a:p>
        </p:txBody>
      </p:sp>
    </p:spTree>
    <p:extLst>
      <p:ext uri="{BB962C8B-B14F-4D97-AF65-F5344CB8AC3E}">
        <p14:creationId xmlns:p14="http://schemas.microsoft.com/office/powerpoint/2010/main" val="18673883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extfolie mit 1-zeiligem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8" name="Textplatzhalter 7"/>
          <p:cNvSpPr>
            <a:spLocks noGrp="1"/>
          </p:cNvSpPr>
          <p:nvPr>
            <p:ph type="body" sz="quarter" idx="13"/>
          </p:nvPr>
        </p:nvSpPr>
        <p:spPr>
          <a:xfrm>
            <a:off x="539751" y="1557900"/>
            <a:ext cx="7978775" cy="2942035"/>
          </a:xfrm>
        </p:spPr>
        <p:txBody>
          <a:bodyPr/>
          <a:lstStyle/>
          <a:p>
            <a:pPr lvl="0"/>
            <a:r>
              <a:rPr lang="de-DE"/>
              <a:t>Textmasterformat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r>
              <a:rPr lang="de-AT"/>
              <a:t>Präsentationstitel</a:t>
            </a:r>
            <a:endParaRPr lang="de-AT" dirty="0"/>
          </a:p>
        </p:txBody>
      </p:sp>
      <p:sp>
        <p:nvSpPr>
          <p:cNvPr id="5" name="Foliennummernplatzhalter 4"/>
          <p:cNvSpPr>
            <a:spLocks noGrp="1"/>
          </p:cNvSpPr>
          <p:nvPr>
            <p:ph type="sldNum" sz="quarter" idx="12"/>
          </p:nvPr>
        </p:nvSpPr>
        <p:spPr>
          <a:xfrm>
            <a:off x="7704003" y="4790252"/>
            <a:ext cx="814522" cy="200025"/>
          </a:xfrm>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21019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ohne-Hintergrund">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540000" y="874800"/>
            <a:ext cx="7978526" cy="969606"/>
          </a:xfrm>
        </p:spPr>
        <p:txBody>
          <a:bodyPr anchor="b" anchorCtr="0"/>
          <a:lstStyle>
            <a:lvl1pPr>
              <a:lnSpc>
                <a:spcPts val="4000"/>
              </a:lnSpc>
              <a:defRPr sz="3600">
                <a:solidFill>
                  <a:schemeClr val="tx1"/>
                </a:solidFill>
                <a:latin typeface="Calibri" panose="020F0502020204030204" pitchFamily="34" charset="0"/>
                <a:cs typeface="Calibri" panose="020F0502020204030204" pitchFamily="34" charset="0"/>
              </a:defRPr>
            </a:lvl1pPr>
          </a:lstStyle>
          <a:p>
            <a:r>
              <a:rPr lang="de-DE" dirty="0"/>
              <a:t>Titelmasterformat </a:t>
            </a:r>
            <a:br>
              <a:rPr lang="de-DE" dirty="0"/>
            </a:br>
            <a:r>
              <a:rPr lang="de-DE" dirty="0"/>
              <a:t>durch Klicken bearbeiten</a:t>
            </a:r>
            <a:endParaRPr lang="de-AT" dirty="0"/>
          </a:p>
        </p:txBody>
      </p:sp>
      <p:sp>
        <p:nvSpPr>
          <p:cNvPr id="3" name="Untertitel 1"/>
          <p:cNvSpPr>
            <a:spLocks noGrp="1"/>
          </p:cNvSpPr>
          <p:nvPr>
            <p:ph type="subTitle" idx="1"/>
          </p:nvPr>
        </p:nvSpPr>
        <p:spPr>
          <a:xfrm>
            <a:off x="539999" y="1890000"/>
            <a:ext cx="7978526" cy="1390388"/>
          </a:xfrm>
        </p:spPr>
        <p:txBody>
          <a:bodyPr/>
          <a:lstStyle>
            <a:lvl1pPr marL="0" indent="0" algn="l">
              <a:lnSpc>
                <a:spcPts val="4000"/>
              </a:lnSpc>
              <a:spcBef>
                <a:spcPts val="0"/>
              </a:spcBef>
              <a:buNone/>
              <a:defRPr sz="3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sp>
        <p:nvSpPr>
          <p:cNvPr id="5" name="Textplatzhalter 4"/>
          <p:cNvSpPr>
            <a:spLocks noGrp="1"/>
          </p:cNvSpPr>
          <p:nvPr>
            <p:ph type="body" sz="quarter" idx="10"/>
          </p:nvPr>
        </p:nvSpPr>
        <p:spPr>
          <a:xfrm>
            <a:off x="539750" y="4320000"/>
            <a:ext cx="3422650" cy="415529"/>
          </a:xfrm>
        </p:spPr>
        <p:txBody>
          <a:bodyPr anchor="b" anchorCtr="0"/>
          <a:lstStyle>
            <a:lvl1pPr marL="0" indent="0">
              <a:lnSpc>
                <a:spcPts val="1800"/>
              </a:lnSpc>
              <a:spcAft>
                <a:spcPts val="0"/>
              </a:spcAft>
              <a:buNone/>
              <a:defRPr sz="1400"/>
            </a:lvl1pPr>
          </a:lstStyle>
          <a:p>
            <a:pPr lvl="0"/>
            <a:r>
              <a:rPr lang="de-DE"/>
              <a:t>Formatvorlagen des Textmasters bearbeiten</a:t>
            </a:r>
          </a:p>
        </p:txBody>
      </p:sp>
      <p:sp>
        <p:nvSpPr>
          <p:cNvPr id="13" name="Textfeld 12"/>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bmb.gv.at</a:t>
            </a:r>
          </a:p>
        </p:txBody>
      </p:sp>
      <p:pic>
        <p:nvPicPr>
          <p:cNvPr id="7" name="Grafik 6" descr="Bundesministerium für Bildu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 y="205199"/>
            <a:ext cx="2447143" cy="540000"/>
          </a:xfrm>
          <a:prstGeom prst="rect">
            <a:avLst/>
          </a:prstGeom>
        </p:spPr>
      </p:pic>
    </p:spTree>
    <p:extLst>
      <p:ext uri="{BB962C8B-B14F-4D97-AF65-F5344CB8AC3E}">
        <p14:creationId xmlns:p14="http://schemas.microsoft.com/office/powerpoint/2010/main" val="1676247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Text-Standar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a:t>Titelmasterformat durch Klicken bearbeiten</a:t>
            </a:r>
            <a:endParaRPr lang="de-AT" dirty="0"/>
          </a:p>
        </p:txBody>
      </p:sp>
      <p:sp>
        <p:nvSpPr>
          <p:cNvPr id="6" name="Textplatzhalter 5"/>
          <p:cNvSpPr>
            <a:spLocks noGrp="1"/>
          </p:cNvSpPr>
          <p:nvPr>
            <p:ph type="body" sz="quarter" idx="12" hasCustomPrompt="1"/>
          </p:nvPr>
        </p:nvSpPr>
        <p:spPr>
          <a:xfrm>
            <a:off x="539750" y="1296000"/>
            <a:ext cx="7978776"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3" name="Fußzeilenplatzhalter 2"/>
          <p:cNvSpPr>
            <a:spLocks noGrp="1"/>
          </p:cNvSpPr>
          <p:nvPr>
            <p:ph type="ftr" sz="quarter" idx="10"/>
          </p:nvPr>
        </p:nvSpPr>
        <p:spPr/>
        <p:txBody>
          <a:bodyPr/>
          <a:lstStyle/>
          <a:p>
            <a:r>
              <a:rPr lang="de-AT" dirty="0"/>
              <a:t>Folientitel und Datum in Fußzeile einfügen</a:t>
            </a:r>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511479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Text-2-nebeneinder">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a:t>Titelmasterformat durch Klicken bearbeiten</a:t>
            </a:r>
            <a:endParaRPr lang="de-AT" dirty="0"/>
          </a:p>
        </p:txBody>
      </p:sp>
      <p:sp>
        <p:nvSpPr>
          <p:cNvPr id="6" name="Textplatzhalter 5"/>
          <p:cNvSpPr>
            <a:spLocks noGrp="1"/>
          </p:cNvSpPr>
          <p:nvPr>
            <p:ph type="body" sz="quarter" idx="12" hasCustomPrompt="1"/>
          </p:nvPr>
        </p:nvSpPr>
        <p:spPr>
          <a:xfrm>
            <a:off x="539750" y="1296000"/>
            <a:ext cx="3812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Textplatzhalter 5"/>
          <p:cNvSpPr>
            <a:spLocks noGrp="1"/>
          </p:cNvSpPr>
          <p:nvPr>
            <p:ph type="body" sz="quarter" idx="13" hasCustomPrompt="1"/>
          </p:nvPr>
        </p:nvSpPr>
        <p:spPr>
          <a:xfrm>
            <a:off x="4706125" y="1295999"/>
            <a:ext cx="3812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69298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Text-und-Marginal-rechts">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a:t>Titelmasterformat durch Klicken bearbeiten</a:t>
            </a:r>
            <a:endParaRPr lang="de-AT" dirty="0"/>
          </a:p>
        </p:txBody>
      </p:sp>
      <p:sp>
        <p:nvSpPr>
          <p:cNvPr id="6" name="Textplatzhalter 5"/>
          <p:cNvSpPr>
            <a:spLocks noGrp="1"/>
          </p:cNvSpPr>
          <p:nvPr>
            <p:ph type="body" sz="quarter" idx="12" hasCustomPrompt="1"/>
          </p:nvPr>
        </p:nvSpPr>
        <p:spPr>
          <a:xfrm>
            <a:off x="539750" y="1296000"/>
            <a:ext cx="5990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Textplatzhalter 5"/>
          <p:cNvSpPr>
            <a:spLocks noGrp="1"/>
          </p:cNvSpPr>
          <p:nvPr>
            <p:ph type="body" sz="quarter" idx="13" hasCustomPrompt="1"/>
          </p:nvPr>
        </p:nvSpPr>
        <p:spPr>
          <a:xfrm>
            <a:off x="6790526" y="1295999"/>
            <a:ext cx="1728000" cy="3380775"/>
          </a:xfrm>
        </p:spPr>
        <p:txBody>
          <a:bodyPr/>
          <a:lstStyle>
            <a:lvl1pPr marL="0" indent="0">
              <a:lnSpc>
                <a:spcPct val="110000"/>
              </a:lnSpc>
              <a:spcAft>
                <a:spcPts val="1200"/>
              </a:spcAft>
              <a:buNone/>
              <a:defRPr sz="1400"/>
            </a:lvl1pPr>
            <a:lvl2pPr indent="-252000">
              <a:lnSpc>
                <a:spcPts val="2400"/>
              </a:lnSpc>
              <a:spcAft>
                <a:spcPts val="1200"/>
              </a:spcAft>
              <a:defRPr/>
            </a:lvl2pPr>
            <a:lvl3pPr marL="755650" indent="-250825">
              <a:lnSpc>
                <a:spcPts val="2400"/>
              </a:lnSpc>
              <a:spcAft>
                <a:spcPts val="1200"/>
              </a:spcAft>
              <a:defRPr/>
            </a:lvl3pPr>
            <a:lvl4pPr marL="1044000" indent="-252000">
              <a:lnSpc>
                <a:spcPts val="2400"/>
              </a:lnSpc>
              <a:spcBef>
                <a:spcPts val="0"/>
              </a:spcBef>
              <a:spcAft>
                <a:spcPts val="1200"/>
              </a:spcAft>
              <a:buClrTx/>
              <a:defRPr/>
            </a:lvl4pPr>
            <a:lvl5pPr marL="1296000" indent="-252000">
              <a:lnSpc>
                <a:spcPts val="2400"/>
              </a:lnSpc>
              <a:spcBef>
                <a:spcPts val="0"/>
              </a:spcBef>
              <a:spcAft>
                <a:spcPts val="1200"/>
              </a:spcAft>
              <a:buFont typeface="Arial" panose="020B0604020202020204" pitchFamily="34" charset="0"/>
              <a:buChar char="•"/>
              <a:defRPr/>
            </a:lvl5pPr>
          </a:lstStyle>
          <a:p>
            <a:pPr lvl="0"/>
            <a:r>
              <a:rPr lang="de-AT" dirty="0"/>
              <a:t>Text in Marginalspalte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404069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Bi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a:t>Titelmasterformat durch Klicken bearbeiten</a:t>
            </a:r>
            <a:endParaRPr lang="de-DE" dirty="0"/>
          </a:p>
        </p:txBody>
      </p:sp>
      <p:sp>
        <p:nvSpPr>
          <p:cNvPr id="7" name="Bildplatzhalter 6"/>
          <p:cNvSpPr>
            <a:spLocks noGrp="1"/>
          </p:cNvSpPr>
          <p:nvPr>
            <p:ph type="pic" sz="quarter" idx="13"/>
          </p:nvPr>
        </p:nvSpPr>
        <p:spPr>
          <a:xfrm>
            <a:off x="539751" y="1296000"/>
            <a:ext cx="7978775" cy="3326400"/>
          </a:xfrm>
        </p:spPr>
        <p:txBody>
          <a:bodyPr/>
          <a:lstStyle/>
          <a:p>
            <a:r>
              <a:rPr lang="de-DE"/>
              <a:t>Bild durch Klicken auf Symbol hinzufügen</a:t>
            </a:r>
            <a:endParaRPr lang="de-DE"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851188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nhalt-Bild-u-Fototext">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a:t>Titelmasterformat durch Klicken bearbeiten</a:t>
            </a:r>
            <a:endParaRPr lang="de-DE" dirty="0"/>
          </a:p>
        </p:txBody>
      </p:sp>
      <p:sp>
        <p:nvSpPr>
          <p:cNvPr id="7" name="Bildplatzhalter 6"/>
          <p:cNvSpPr>
            <a:spLocks noGrp="1"/>
          </p:cNvSpPr>
          <p:nvPr>
            <p:ph type="pic" sz="quarter" idx="13"/>
          </p:nvPr>
        </p:nvSpPr>
        <p:spPr>
          <a:xfrm>
            <a:off x="539751" y="1296000"/>
            <a:ext cx="7978775" cy="3326400"/>
          </a:xfrm>
        </p:spPr>
        <p:txBody>
          <a:bodyPr/>
          <a:lstStyle/>
          <a:p>
            <a:r>
              <a:rPr lang="de-DE"/>
              <a:t>Bild durch Klicken auf Symbol hinzufügen</a:t>
            </a:r>
            <a:endParaRPr lang="de-DE" dirty="0"/>
          </a:p>
        </p:txBody>
      </p:sp>
      <p:sp>
        <p:nvSpPr>
          <p:cNvPr id="6" name="Textplatzhalter 5"/>
          <p:cNvSpPr>
            <a:spLocks noGrp="1"/>
          </p:cNvSpPr>
          <p:nvPr>
            <p:ph type="body" sz="quarter" idx="14" hasCustomPrompt="1"/>
          </p:nvPr>
        </p:nvSpPr>
        <p:spPr>
          <a:xfrm>
            <a:off x="5305425" y="4314825"/>
            <a:ext cx="3213100" cy="307975"/>
          </a:xfrm>
          <a:solidFill>
            <a:schemeClr val="bg2"/>
          </a:solidFill>
        </p:spPr>
        <p:txBody>
          <a:bodyPr lIns="108000" rIns="108000" bIns="72000"/>
          <a:lstStyle>
            <a:lvl1pPr marL="0" indent="0">
              <a:buNone/>
              <a:defRPr sz="1400"/>
            </a:lvl1pPr>
          </a:lstStyle>
          <a:p>
            <a:pPr lvl="0"/>
            <a:r>
              <a:rPr lang="de-AT" dirty="0" err="1"/>
              <a:t>Fototext</a:t>
            </a:r>
            <a:endParaRPr lang="de-AT"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626849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Bild-links-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5" name="Bildplatzhalter 6"/>
          <p:cNvSpPr>
            <a:spLocks noGrp="1"/>
          </p:cNvSpPr>
          <p:nvPr>
            <p:ph type="pic" sz="quarter" idx="13"/>
          </p:nvPr>
        </p:nvSpPr>
        <p:spPr>
          <a:xfrm>
            <a:off x="539750" y="1295998"/>
            <a:ext cx="3813175" cy="3326402"/>
          </a:xfrm>
        </p:spPr>
        <p:txBody>
          <a:bodyPr/>
          <a:lstStyle/>
          <a:p>
            <a:r>
              <a:rPr lang="de-DE"/>
              <a:t>Bild durch Klicken auf Symbol hinzufügen</a:t>
            </a:r>
            <a:endParaRPr lang="de-DE" dirty="0"/>
          </a:p>
        </p:txBody>
      </p:sp>
      <p:sp>
        <p:nvSpPr>
          <p:cNvPr id="7" name="Textplatzhalter 6"/>
          <p:cNvSpPr>
            <a:spLocks noGrp="1"/>
          </p:cNvSpPr>
          <p:nvPr>
            <p:ph type="body" sz="quarter" idx="14" hasCustomPrompt="1"/>
          </p:nvPr>
        </p:nvSpPr>
        <p:spPr>
          <a:xfrm>
            <a:off x="4706125"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48177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halt-Bild-u-Fototext-links-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5" name="Bildplatzhalter 6"/>
          <p:cNvSpPr>
            <a:spLocks noGrp="1"/>
          </p:cNvSpPr>
          <p:nvPr>
            <p:ph type="pic" sz="quarter" idx="13"/>
          </p:nvPr>
        </p:nvSpPr>
        <p:spPr>
          <a:xfrm>
            <a:off x="539750" y="1295998"/>
            <a:ext cx="3813175" cy="3051075"/>
          </a:xfrm>
        </p:spPr>
        <p:txBody>
          <a:bodyPr/>
          <a:lstStyle/>
          <a:p>
            <a:r>
              <a:rPr lang="de-DE"/>
              <a:t>Bild durch Klicken auf Symbol hinzufügen</a:t>
            </a:r>
            <a:endParaRPr lang="de-DE" dirty="0"/>
          </a:p>
        </p:txBody>
      </p:sp>
      <p:sp>
        <p:nvSpPr>
          <p:cNvPr id="8" name="Textplatzhalter 7"/>
          <p:cNvSpPr>
            <a:spLocks noGrp="1"/>
          </p:cNvSpPr>
          <p:nvPr>
            <p:ph type="body" sz="quarter" idx="15" hasCustomPrompt="1"/>
          </p:nvPr>
        </p:nvSpPr>
        <p:spPr>
          <a:xfrm>
            <a:off x="539750" y="4347074"/>
            <a:ext cx="3813175" cy="275725"/>
          </a:xfrm>
        </p:spPr>
        <p:txBody>
          <a:bodyPr/>
          <a:lstStyle>
            <a:lvl1pPr marL="0" indent="0">
              <a:buNone/>
              <a:defRPr sz="1200" baseline="0"/>
            </a:lvl1pPr>
          </a:lstStyle>
          <a:p>
            <a:pPr lvl="0"/>
            <a:r>
              <a:rPr lang="de-AT" sz="1400" dirty="0"/>
              <a:t>Foto: XY</a:t>
            </a:r>
            <a:endParaRPr lang="de-AT" dirty="0"/>
          </a:p>
        </p:txBody>
      </p:sp>
      <p:sp>
        <p:nvSpPr>
          <p:cNvPr id="7" name="Textplatzhalter 6"/>
          <p:cNvSpPr>
            <a:spLocks noGrp="1"/>
          </p:cNvSpPr>
          <p:nvPr>
            <p:ph type="body" sz="quarter" idx="14" hasCustomPrompt="1"/>
          </p:nvPr>
        </p:nvSpPr>
        <p:spPr>
          <a:xfrm>
            <a:off x="4706125"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486389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540001" y="788399"/>
            <a:ext cx="7978525" cy="433425"/>
          </a:xfrm>
          <a:prstGeom prst="rect">
            <a:avLst/>
          </a:prstGeom>
        </p:spPr>
        <p:txBody>
          <a:bodyPr vert="horz" wrap="none" lIns="0" tIns="0" rIns="0" bIns="0" rtlCol="0" anchor="t" anchorCtr="0">
            <a:no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540001" y="1296000"/>
            <a:ext cx="7978525" cy="3327825"/>
          </a:xfrm>
          <a:prstGeom prst="rect">
            <a:avLst/>
          </a:prstGeom>
        </p:spPr>
        <p:txBody>
          <a:bodyPr vert="horz" lIns="0" tIns="0" rIns="0" bIns="0" rtlCol="0">
            <a:noAutofit/>
          </a:body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9" name="Fußzeilenplatzhalter 12"/>
          <p:cNvSpPr>
            <a:spLocks noGrp="1"/>
          </p:cNvSpPr>
          <p:nvPr>
            <p:ph type="ftr" sz="quarter" idx="3"/>
          </p:nvPr>
        </p:nvSpPr>
        <p:spPr>
          <a:xfrm>
            <a:off x="540000" y="4788000"/>
            <a:ext cx="6875916" cy="200025"/>
          </a:xfrm>
          <a:prstGeom prst="rect">
            <a:avLst/>
          </a:prstGeom>
        </p:spPr>
        <p:txBody>
          <a:bodyPr vert="horz" lIns="0" tIns="0" rIns="0" bIns="0" rtlCol="0" anchor="ctr"/>
          <a:lstStyle>
            <a:lvl1pPr algn="l">
              <a:defRPr sz="1000">
                <a:solidFill>
                  <a:schemeClr val="tx1"/>
                </a:solidFill>
                <a:latin typeface="Calibri" panose="020F0502020204030204" pitchFamily="34" charset="0"/>
                <a:cs typeface="Calibri" panose="020F0502020204030204" pitchFamily="34" charset="0"/>
              </a:defRPr>
            </a:lvl1pPr>
          </a:lstStyle>
          <a:p>
            <a:r>
              <a:rPr lang="de-AT"/>
              <a:t>Folientitel und Datum in Fußzeile einfügen</a:t>
            </a:r>
            <a:endParaRPr lang="de-AT" dirty="0"/>
          </a:p>
        </p:txBody>
      </p:sp>
      <p:sp>
        <p:nvSpPr>
          <p:cNvPr id="20" name="Foliennummernplatzhalter 13"/>
          <p:cNvSpPr>
            <a:spLocks noGrp="1"/>
          </p:cNvSpPr>
          <p:nvPr>
            <p:ph type="sldNum" sz="quarter" idx="4"/>
          </p:nvPr>
        </p:nvSpPr>
        <p:spPr>
          <a:xfrm>
            <a:off x="7558201" y="4788000"/>
            <a:ext cx="960324" cy="200025"/>
          </a:xfrm>
          <a:prstGeom prst="rect">
            <a:avLst/>
          </a:prstGeom>
        </p:spPr>
        <p:txBody>
          <a:bodyPr vert="horz" lIns="0" tIns="0" rIns="0" bIns="0" rtlCol="0" anchor="ctr"/>
          <a:lstStyle>
            <a:lvl1pPr algn="r">
              <a:defRPr sz="1000">
                <a:solidFill>
                  <a:schemeClr val="tx1"/>
                </a:solidFill>
                <a:latin typeface="Calibri" panose="020F0502020204030204" pitchFamily="34" charset="0"/>
                <a:cs typeface="Calibri" panose="020F0502020204030204" pitchFamily="34" charset="0"/>
              </a:defRPr>
            </a:lvl1pPr>
          </a:lstStyle>
          <a:p>
            <a:fld id="{1206269C-C24E-4E80-9A4B-E7E19BB59A67}" type="slidenum">
              <a:rPr lang="de-AT" smtClean="0"/>
              <a:pPr/>
              <a:t>‹Nr.›</a:t>
            </a:fld>
            <a:endParaRPr lang="de-AT" dirty="0"/>
          </a:p>
        </p:txBody>
      </p:sp>
      <p:sp>
        <p:nvSpPr>
          <p:cNvPr id="11" name="Textfeld 10"/>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bmb.gv.at</a:t>
            </a:r>
          </a:p>
        </p:txBody>
      </p:sp>
      <p:pic>
        <p:nvPicPr>
          <p:cNvPr id="8" name="Grafik 7" descr="Bundesministerium für Bildung"/>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88000" y="205199"/>
            <a:ext cx="2447148" cy="540000"/>
          </a:xfrm>
          <a:prstGeom prst="rect">
            <a:avLst/>
          </a:prstGeom>
        </p:spPr>
      </p:pic>
    </p:spTree>
    <p:extLst>
      <p:ext uri="{BB962C8B-B14F-4D97-AF65-F5344CB8AC3E}">
        <p14:creationId xmlns:p14="http://schemas.microsoft.com/office/powerpoint/2010/main" val="247720508"/>
      </p:ext>
    </p:extLst>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 id="2147483908" r:id="rId12"/>
    <p:sldLayoutId id="2147483909" r:id="rId13"/>
    <p:sldLayoutId id="2147483910" r:id="rId14"/>
    <p:sldLayoutId id="2147483911" r:id="rId15"/>
    <p:sldLayoutId id="2147483912" r:id="rId16"/>
    <p:sldLayoutId id="2147483913" r:id="rId17"/>
    <p:sldLayoutId id="2147483914" r:id="rId18"/>
    <p:sldLayoutId id="2147483916" r:id="rId19"/>
  </p:sldLayoutIdLst>
  <p:hf hdr="0" dt="0"/>
  <p:txStyles>
    <p:titleStyle>
      <a:lvl1pPr algn="l" defTabSz="914400" rtl="0" eaLnBrk="1" latinLnBrk="0" hangingPunct="1">
        <a:lnSpc>
          <a:spcPts val="3000"/>
        </a:lnSpc>
        <a:spcBef>
          <a:spcPct val="0"/>
        </a:spcBef>
        <a:buNone/>
        <a:defRPr sz="2400" b="1" kern="1200">
          <a:solidFill>
            <a:schemeClr val="tx2"/>
          </a:solidFill>
          <a:latin typeface="Calibri" panose="020F0502020204030204" pitchFamily="34" charset="0"/>
          <a:ea typeface="+mj-ea"/>
          <a:cs typeface="Calibri" panose="020F0502020204030204" pitchFamily="34" charset="0"/>
        </a:defRPr>
      </a:lvl1pPr>
    </p:titleStyle>
    <p:bodyStyle>
      <a:lvl1pPr marL="252000" marR="0" indent="-252000" algn="l" defTabSz="914400" rtl="0" eaLnBrk="1" fontAlgn="auto" latinLnBrk="0" hangingPunct="1">
        <a:lnSpc>
          <a:spcPct val="110000"/>
        </a:lnSpc>
        <a:spcBef>
          <a:spcPts val="0"/>
        </a:spcBef>
        <a:spcAft>
          <a:spcPts val="1200"/>
        </a:spcAft>
        <a:buClr>
          <a:schemeClr val="tx2"/>
        </a:buClr>
        <a:buSzTx/>
        <a:buFont typeface="Arial" panose="020B0604020202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1pPr>
      <a:lvl2pPr marL="504000" marR="0" indent="-252000" algn="l" defTabSz="914400" rtl="0" eaLnBrk="1" fontAlgn="auto" latinLnBrk="0" hangingPunct="1">
        <a:lnSpc>
          <a:spcPct val="110000"/>
        </a:lnSpc>
        <a:spcBef>
          <a:spcPts val="0"/>
        </a:spcBef>
        <a:spcAft>
          <a:spcPts val="1200"/>
        </a:spcAft>
        <a:buClrTx/>
        <a:buSzTx/>
        <a:buFont typeface="Corbel" panose="020B0503020204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2pPr>
      <a:lvl3pPr marL="756000" indent="-252000" algn="l" defTabSz="914400" rtl="0" eaLnBrk="1" latinLnBrk="0" hangingPunct="1">
        <a:lnSpc>
          <a:spcPct val="110000"/>
        </a:lnSpc>
        <a:spcBef>
          <a:spcPts val="0"/>
        </a:spcBef>
        <a:spcAft>
          <a:spcPts val="1200"/>
        </a:spcAft>
        <a:buClrTx/>
        <a:buFont typeface="Arial" pitchFamily="34" charset="0"/>
        <a:buChar char="•"/>
        <a:defRPr sz="1800" kern="1200" baseline="0">
          <a:solidFill>
            <a:schemeClr val="bg1">
              <a:lumMod val="10000"/>
            </a:schemeClr>
          </a:solidFill>
          <a:latin typeface="Calibri" panose="020F0502020204030204" pitchFamily="34" charset="0"/>
          <a:ea typeface="+mn-ea"/>
          <a:cs typeface="Calibri" panose="020F0502020204030204" pitchFamily="34" charset="0"/>
        </a:defRPr>
      </a:lvl3pPr>
      <a:lvl4pPr marL="1008000" indent="-252000" algn="l" defTabSz="914400" rtl="0" eaLnBrk="1" latinLnBrk="0" hangingPunct="1">
        <a:lnSpc>
          <a:spcPct val="110000"/>
        </a:lnSpc>
        <a:spcBef>
          <a:spcPts val="0"/>
        </a:spcBef>
        <a:spcAft>
          <a:spcPts val="1200"/>
        </a:spcAft>
        <a:buClr>
          <a:schemeClr val="tx2"/>
        </a:buClr>
        <a:buFont typeface="Arial" pitchFamily="34" charset="0"/>
        <a:buChar char="–"/>
        <a:defRPr sz="1800" kern="1200" baseline="0">
          <a:solidFill>
            <a:schemeClr val="bg1">
              <a:lumMod val="10000"/>
            </a:schemeClr>
          </a:solidFill>
          <a:latin typeface="+mn-lt"/>
          <a:ea typeface="+mn-ea"/>
          <a:cs typeface="+mn-cs"/>
        </a:defRPr>
      </a:lvl4pPr>
      <a:lvl5pPr marL="1260000" indent="-252000" algn="l" defTabSz="914400" rtl="0" eaLnBrk="1" latinLnBrk="0" hangingPunct="1">
        <a:lnSpc>
          <a:spcPct val="110000"/>
        </a:lnSpc>
        <a:spcBef>
          <a:spcPts val="0"/>
        </a:spcBef>
        <a:spcAft>
          <a:spcPts val="1200"/>
        </a:spcAft>
        <a:buClr>
          <a:schemeClr val="tx2"/>
        </a:buClr>
        <a:buFont typeface="Arial" panose="020B0604020202020204" pitchFamily="34" charset="0"/>
        <a:buChar char="•"/>
        <a:defRPr sz="1800" kern="1200" baseline="0">
          <a:solidFill>
            <a:schemeClr val="bg1">
              <a:lumMod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youtube.com/watch?v=4WlbwAHAHQ8" TargetMode="External"/><Relationship Id="rId1" Type="http://schemas.openxmlformats.org/officeDocument/2006/relationships/slideLayout" Target="../slideLayouts/slideLayout19.xml"/><Relationship Id="rId4" Type="http://schemas.openxmlformats.org/officeDocument/2006/relationships/hyperlink" Target="https://deinezukunft.ibobb.at/"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portal.ibobb.at/unterrichtsthemen/bbo-tool" TargetMode="Externa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hyperlink" Target="https://ausbildungbis18.at/kost/bundeskost/" TargetMode="External"/><Relationship Id="rId2" Type="http://schemas.openxmlformats.org/officeDocument/2006/relationships/hyperlink" Target="https://ausbildungbis18.at/" TargetMode="Externa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hyperlink" Target="https://www.18plus.at/" TargetMode="External"/><Relationship Id="rId2" Type="http://schemas.openxmlformats.org/officeDocument/2006/relationships/hyperlink" Target="https://18plus.at/wegweiser.html" TargetMode="External"/><Relationship Id="rId1" Type="http://schemas.openxmlformats.org/officeDocument/2006/relationships/slideLayout" Target="../slideLayouts/slideLayout17.xml"/><Relationship Id="rId4" Type="http://schemas.openxmlformats.org/officeDocument/2006/relationships/hyperlink" Target="http://www.studien-navi.at/"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hyperlink" Target="https://gesundheitsziele-oesterreich.at/website2017/wp-content/uploads/2017/06/gz_langfassung_de_20170626.pdf" TargetMode="External"/><Relationship Id="rId2" Type="http://schemas.openxmlformats.org/officeDocument/2006/relationships/hyperlink" Target="http://www.who.int/mental_health/publications/action_plan/en/" TargetMode="Externa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hyperlink" Target="http://www.schulpsychologie.at/fileadmin/upload/Schuelerberater/Grundsatzerlass_SBB.pdf"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hyperlink" Target="https://www.bmb.gv.at/Themen/schule/beratung/schulinfo/abp18.html"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ibobb.at/" TargetMode="External"/><Relationship Id="rId2" Type="http://schemas.openxmlformats.org/officeDocument/2006/relationships/hyperlink" Target="http://www.schulpsychologie.at/schuelerber/schuelerinnenberatung" TargetMode="External"/><Relationship Id="rId1" Type="http://schemas.openxmlformats.org/officeDocument/2006/relationships/slideLayout" Target="../slideLayouts/slideLayout17.xml"/><Relationship Id="rId6" Type="http://schemas.openxmlformats.org/officeDocument/2006/relationships/hyperlink" Target="https://ausbildungbis18.at/" TargetMode="External"/><Relationship Id="rId5" Type="http://schemas.openxmlformats.org/officeDocument/2006/relationships/hyperlink" Target="https://www.18plus.at/" TargetMode="External"/><Relationship Id="rId4" Type="http://schemas.openxmlformats.org/officeDocument/2006/relationships/hyperlink" Target="http://portal.ibobb.a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539999" y="1630317"/>
            <a:ext cx="7978526" cy="969606"/>
          </a:xfrm>
        </p:spPr>
        <p:txBody>
          <a:bodyPr/>
          <a:lstStyle/>
          <a:p>
            <a:pPr algn="ctr"/>
            <a:r>
              <a:rPr lang="de-AT" dirty="0"/>
              <a:t>SCHÜLER- UND </a:t>
            </a:r>
            <a:br>
              <a:rPr lang="de-AT" dirty="0"/>
            </a:br>
            <a:r>
              <a:rPr lang="de-AT" dirty="0"/>
              <a:t>BILDUNGSBERATUNG</a:t>
            </a:r>
          </a:p>
        </p:txBody>
      </p:sp>
      <p:sp>
        <p:nvSpPr>
          <p:cNvPr id="8" name="Untertitel 7"/>
          <p:cNvSpPr>
            <a:spLocks noGrp="1"/>
          </p:cNvSpPr>
          <p:nvPr>
            <p:ph type="subTitle" idx="1"/>
          </p:nvPr>
        </p:nvSpPr>
        <p:spPr>
          <a:xfrm>
            <a:off x="461621" y="3092772"/>
            <a:ext cx="7978526" cy="1390388"/>
          </a:xfrm>
        </p:spPr>
        <p:txBody>
          <a:bodyPr/>
          <a:lstStyle/>
          <a:p>
            <a:pPr algn="ctr">
              <a:lnSpc>
                <a:spcPct val="130000"/>
              </a:lnSpc>
              <a:spcAft>
                <a:spcPts val="0"/>
              </a:spcAft>
            </a:pPr>
            <a:r>
              <a:rPr lang="de-DE" sz="2800" dirty="0"/>
              <a:t>Aufgaben und Tätigkeiten laut RS 22/2017</a:t>
            </a:r>
          </a:p>
        </p:txBody>
      </p:sp>
    </p:spTree>
    <p:extLst>
      <p:ext uri="{BB962C8B-B14F-4D97-AF65-F5344CB8AC3E}">
        <p14:creationId xmlns:p14="http://schemas.microsoft.com/office/powerpoint/2010/main" val="4194197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540001" y="553449"/>
            <a:ext cx="7978525" cy="792751"/>
          </a:xfrm>
        </p:spPr>
        <p:txBody>
          <a:bodyPr/>
          <a:lstStyle/>
          <a:p>
            <a:pPr algn="ctr">
              <a:lnSpc>
                <a:spcPct val="100000"/>
              </a:lnSpc>
            </a:pPr>
            <a:r>
              <a:rPr lang="de-AT" sz="2100" i="1" dirty="0">
                <a:solidFill>
                  <a:schemeClr val="tx1"/>
                </a:solidFill>
              </a:rPr>
              <a:t>Laufbahnberatung </a:t>
            </a:r>
            <a:r>
              <a:rPr lang="de-AT" sz="1800" i="1" dirty="0">
                <a:solidFill>
                  <a:schemeClr val="tx1"/>
                </a:solidFill>
              </a:rPr>
              <a:t>– Unterstützung </a:t>
            </a:r>
            <a:br>
              <a:rPr lang="de-AT" sz="1800" i="1" dirty="0">
                <a:solidFill>
                  <a:schemeClr val="tx1"/>
                </a:solidFill>
              </a:rPr>
            </a:br>
            <a:r>
              <a:rPr lang="de-AT" sz="1800" i="1" dirty="0">
                <a:solidFill>
                  <a:schemeClr val="tx1"/>
                </a:solidFill>
              </a:rPr>
              <a:t>im Kompetenzerwerb für Bildungswegentscheidungen</a:t>
            </a:r>
            <a:br>
              <a:rPr lang="de-AT" sz="1800" i="1" dirty="0">
                <a:solidFill>
                  <a:schemeClr val="tx1"/>
                </a:solidFill>
              </a:rPr>
            </a:br>
            <a:endParaRPr lang="de-AT" sz="1800" dirty="0">
              <a:solidFill>
                <a:schemeClr val="tx1"/>
              </a:solidFill>
            </a:endParaRPr>
          </a:p>
        </p:txBody>
      </p:sp>
      <p:sp>
        <p:nvSpPr>
          <p:cNvPr id="3" name="Inhaltsplatzhalter 2"/>
          <p:cNvSpPr>
            <a:spLocks noGrp="1"/>
          </p:cNvSpPr>
          <p:nvPr>
            <p:ph idx="1"/>
          </p:nvPr>
        </p:nvSpPr>
        <p:spPr>
          <a:xfrm>
            <a:off x="647951" y="1360727"/>
            <a:ext cx="7978525" cy="792752"/>
          </a:xfrm>
        </p:spPr>
        <p:txBody>
          <a:bodyPr/>
          <a:lstStyle/>
          <a:p>
            <a:pPr marL="0" indent="0" algn="ctr">
              <a:buNone/>
            </a:pPr>
            <a:r>
              <a:rPr lang="de-AT" b="1" dirty="0">
                <a:solidFill>
                  <a:srgbClr val="700B3E"/>
                </a:solidFill>
              </a:rPr>
              <a:t>5 Dimensionen für den Erwerb von Bildungs- und Berufswahlkompetenzen </a:t>
            </a:r>
            <a:r>
              <a:rPr lang="de-AT" sz="1600" dirty="0"/>
              <a:t>–</a:t>
            </a:r>
            <a:br>
              <a:rPr lang="de-AT" sz="1600" dirty="0"/>
            </a:br>
            <a:r>
              <a:rPr lang="de-AT" sz="1600" b="1" dirty="0"/>
              <a:t>„Person“, „(Arbeits-)Weltbezüge“, „Optionen &amp; Horizonte“, „Übergreifende Lebensziele“ und „Gelingende Transitionen“</a:t>
            </a:r>
          </a:p>
          <a:p>
            <a:endParaRPr lang="de-AT" dirty="0"/>
          </a:p>
        </p:txBody>
      </p:sp>
      <p:pic>
        <p:nvPicPr>
          <p:cNvPr id="7" name="Grafik 6" title="Laufbahnberatu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58813" y="2255077"/>
            <a:ext cx="3570833" cy="2448000"/>
          </a:xfrm>
          <a:prstGeom prst="rect">
            <a:avLst/>
          </a:prstGeom>
        </p:spPr>
      </p:pic>
    </p:spTree>
    <p:extLst>
      <p:ext uri="{BB962C8B-B14F-4D97-AF65-F5344CB8AC3E}">
        <p14:creationId xmlns:p14="http://schemas.microsoft.com/office/powerpoint/2010/main" val="3069212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40001" y="491527"/>
            <a:ext cx="7978525" cy="433425"/>
          </a:xfrm>
        </p:spPr>
        <p:txBody>
          <a:bodyPr/>
          <a:lstStyle/>
          <a:p>
            <a:pPr algn="ctr"/>
            <a:r>
              <a:rPr lang="de-AT" sz="2100" i="1" dirty="0">
                <a:solidFill>
                  <a:srgbClr val="700B3E"/>
                </a:solidFill>
              </a:rPr>
              <a:t>Bildungs- und Berufswahlkompetenzen </a:t>
            </a:r>
            <a:br>
              <a:rPr lang="de-AT" sz="2100" i="1" dirty="0">
                <a:solidFill>
                  <a:srgbClr val="700B3E"/>
                </a:solidFill>
              </a:rPr>
            </a:br>
            <a:endParaRPr lang="de-AT" sz="2100" dirty="0"/>
          </a:p>
        </p:txBody>
      </p:sp>
      <p:sp>
        <p:nvSpPr>
          <p:cNvPr id="3" name="Inhaltsplatzhalter 2"/>
          <p:cNvSpPr>
            <a:spLocks noGrp="1"/>
          </p:cNvSpPr>
          <p:nvPr>
            <p:ph idx="1"/>
          </p:nvPr>
        </p:nvSpPr>
        <p:spPr>
          <a:xfrm>
            <a:off x="294198" y="1067161"/>
            <a:ext cx="8303841" cy="3544596"/>
          </a:xfrm>
        </p:spPr>
        <p:txBody>
          <a:bodyPr/>
          <a:lstStyle/>
          <a:p>
            <a:pPr lvl="0"/>
            <a:r>
              <a:rPr lang="de-AT" sz="1400" b="1" dirty="0">
                <a:solidFill>
                  <a:srgbClr val="700B3E"/>
                </a:solidFill>
              </a:rPr>
              <a:t>PERSON:</a:t>
            </a:r>
            <a:r>
              <a:rPr lang="de-AT" sz="1400" dirty="0"/>
              <a:t> Kompetenzen, um sich selbst zu verstehen, seine Fähigkeiten, Neigungen und Eignungen zu kennen und sich als in Entwicklung befindliche Person zu begreifen </a:t>
            </a:r>
          </a:p>
          <a:p>
            <a:r>
              <a:rPr lang="de-AT" sz="1400" b="1" dirty="0">
                <a:solidFill>
                  <a:srgbClr val="700B3E"/>
                </a:solidFill>
              </a:rPr>
              <a:t>(ARBEITS-)WELTBEZÜGE: </a:t>
            </a:r>
            <a:r>
              <a:rPr lang="de-AT" sz="1400" dirty="0"/>
              <a:t>Kompetenzen, um Gesellschaft, Wirtschaft und Arbeitswelt sowie deren Beziehungen untereinander zu verstehen, in einer sich rasch verändernden, unsicheren und komplexen Welt handlungsfähig zu sein und an der Gesellschaft durch Ausbildung und Berufstätigkeit teilhaben zu können </a:t>
            </a:r>
          </a:p>
          <a:p>
            <a:pPr lvl="0"/>
            <a:r>
              <a:rPr lang="de-AT" sz="1400" b="1" dirty="0">
                <a:solidFill>
                  <a:srgbClr val="700B3E"/>
                </a:solidFill>
              </a:rPr>
              <a:t>OPTIONEN &amp; HORIZONTE: </a:t>
            </a:r>
            <a:r>
              <a:rPr lang="de-AT" sz="1400" dirty="0"/>
              <a:t>Kompetenzen, um Ausbildungswege, Berufsfelder und Berufsoptionen zu erkunden und sich in Beziehung dazu zu setzen; </a:t>
            </a:r>
            <a:r>
              <a:rPr lang="de-AT" sz="1400" dirty="0" err="1"/>
              <a:t>weiters</a:t>
            </a:r>
            <a:r>
              <a:rPr lang="de-AT" sz="1400" dirty="0"/>
              <a:t> um regionale, nationale/internationale Möglichkeiten im Bereich von Ausbildung/Beruf auszuloten </a:t>
            </a:r>
          </a:p>
          <a:p>
            <a:r>
              <a:rPr lang="de-AT" sz="1400" b="1" dirty="0">
                <a:solidFill>
                  <a:srgbClr val="700B3E"/>
                </a:solidFill>
              </a:rPr>
              <a:t>Übergreifende (Lebens-)ZIELE: </a:t>
            </a:r>
            <a:r>
              <a:rPr lang="de-AT" sz="1400" dirty="0"/>
              <a:t>Kompetenzen, um implizite und explizite Vorstellungen von einem gelingenden Leben zu entwickeln und diese mittels passender Ausbildung(en) und Beruf(e) umzusetzen </a:t>
            </a:r>
          </a:p>
          <a:p>
            <a:pPr lvl="0"/>
            <a:r>
              <a:rPr lang="de-AT" sz="1400" b="1" dirty="0">
                <a:solidFill>
                  <a:srgbClr val="700B3E"/>
                </a:solidFill>
              </a:rPr>
              <a:t>Gelingende TRANSITIONEN: </a:t>
            </a:r>
            <a:r>
              <a:rPr lang="de-AT" sz="1400" dirty="0"/>
              <a:t>Kompetenzen, um die eigene Bildungs- bzw. Berufslaufbahn zu planen, zu gestalten und ein Leben lang offen für notwendige Weiterentwicklungen und Adaptierungen zu bleiben </a:t>
            </a:r>
          </a:p>
          <a:p>
            <a:endParaRPr lang="de-AT" dirty="0"/>
          </a:p>
        </p:txBody>
      </p:sp>
    </p:spTree>
    <p:extLst>
      <p:ext uri="{BB962C8B-B14F-4D97-AF65-F5344CB8AC3E}">
        <p14:creationId xmlns:p14="http://schemas.microsoft.com/office/powerpoint/2010/main" val="348613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1268764" y="573311"/>
            <a:ext cx="6498771" cy="726444"/>
          </a:xfrm>
        </p:spPr>
        <p:txBody>
          <a:bodyPr/>
          <a:lstStyle/>
          <a:p>
            <a:pPr algn="ctr">
              <a:lnSpc>
                <a:spcPct val="100000"/>
              </a:lnSpc>
            </a:pPr>
            <a:r>
              <a:rPr lang="de-AT" sz="2100" i="1" dirty="0">
                <a:solidFill>
                  <a:schemeClr val="accent1">
                    <a:lumMod val="50000"/>
                  </a:schemeClr>
                </a:solidFill>
              </a:rPr>
              <a:t>Mitwirkung an Programmen zur </a:t>
            </a:r>
            <a:br>
              <a:rPr lang="de-AT" sz="2100" i="1" dirty="0">
                <a:solidFill>
                  <a:schemeClr val="accent1">
                    <a:lumMod val="50000"/>
                  </a:schemeClr>
                </a:solidFill>
              </a:rPr>
            </a:br>
            <a:r>
              <a:rPr lang="de-AT" sz="2100" i="1" dirty="0">
                <a:solidFill>
                  <a:schemeClr val="accent1">
                    <a:lumMod val="50000"/>
                  </a:schemeClr>
                </a:solidFill>
              </a:rPr>
              <a:t>Bildungs- und Berufsorientierung</a:t>
            </a:r>
            <a:br>
              <a:rPr lang="de-AT" sz="2100" i="1" dirty="0">
                <a:solidFill>
                  <a:schemeClr val="accent1">
                    <a:lumMod val="50000"/>
                  </a:schemeClr>
                </a:solidFill>
              </a:rPr>
            </a:br>
            <a:endParaRPr lang="de-AT" sz="2100" dirty="0"/>
          </a:p>
        </p:txBody>
      </p:sp>
      <p:sp>
        <p:nvSpPr>
          <p:cNvPr id="3" name="Inhaltsplatzhalter 2"/>
          <p:cNvSpPr>
            <a:spLocks noGrp="1"/>
          </p:cNvSpPr>
          <p:nvPr>
            <p:ph idx="1"/>
          </p:nvPr>
        </p:nvSpPr>
        <p:spPr>
          <a:xfrm>
            <a:off x="535284" y="1573486"/>
            <a:ext cx="8083299" cy="2846529"/>
          </a:xfrm>
        </p:spPr>
        <p:txBody>
          <a:bodyPr/>
          <a:lstStyle/>
          <a:p>
            <a:pPr>
              <a:lnSpc>
                <a:spcPct val="100000"/>
              </a:lnSpc>
              <a:spcAft>
                <a:spcPts val="600"/>
              </a:spcAft>
            </a:pPr>
            <a:r>
              <a:rPr lang="de-AT" sz="1600" dirty="0"/>
              <a:t>Beratung im Rahmen des Einsatzes des </a:t>
            </a:r>
            <a:r>
              <a:rPr lang="de-AT" sz="1600" b="1" dirty="0"/>
              <a:t>Bildungs- und Berufsorientierungstools </a:t>
            </a:r>
            <a:r>
              <a:rPr lang="de-AT" sz="1600" dirty="0"/>
              <a:t>in der 7. Schulstufe (MS, AHS-Unterstufe)</a:t>
            </a:r>
          </a:p>
          <a:p>
            <a:pPr>
              <a:lnSpc>
                <a:spcPct val="100000"/>
              </a:lnSpc>
              <a:spcAft>
                <a:spcPts val="600"/>
              </a:spcAft>
            </a:pPr>
            <a:r>
              <a:rPr lang="de-AT" sz="1600" dirty="0"/>
              <a:t>Durchführung des </a:t>
            </a:r>
            <a:r>
              <a:rPr lang="de-AT" sz="1600" b="1" dirty="0"/>
              <a:t>Programms 18plus </a:t>
            </a:r>
            <a:r>
              <a:rPr lang="de-AT" sz="1600" dirty="0"/>
              <a:t>und Beratung der Schülerinnen und Schüler, Weitervermittlung an Psychologische Studierendenberatung und ÖH (OS)</a:t>
            </a:r>
          </a:p>
          <a:p>
            <a:pPr>
              <a:lnSpc>
                <a:spcPct val="100000"/>
              </a:lnSpc>
              <a:spcAft>
                <a:spcPts val="600"/>
              </a:spcAft>
            </a:pPr>
            <a:r>
              <a:rPr lang="de-AT" sz="1600" dirty="0"/>
              <a:t>Information über </a:t>
            </a:r>
            <a:r>
              <a:rPr lang="de-AT" sz="1600" b="1" dirty="0"/>
              <a:t>AusBildung bis 18 </a:t>
            </a:r>
            <a:r>
              <a:rPr lang="de-AT" sz="1600" dirty="0"/>
              <a:t>(Ausbildungspflicht)</a:t>
            </a:r>
          </a:p>
          <a:p>
            <a:pPr>
              <a:lnSpc>
                <a:spcPct val="100000"/>
              </a:lnSpc>
              <a:spcAft>
                <a:spcPts val="600"/>
              </a:spcAft>
            </a:pPr>
            <a:r>
              <a:rPr lang="de-AT" sz="1600" dirty="0"/>
              <a:t>Information über </a:t>
            </a:r>
            <a:r>
              <a:rPr lang="de-AT" sz="1600" b="1" dirty="0"/>
              <a:t>Bildungs- und Berufsorientierungsmessen und externe Anbieter und Tools </a:t>
            </a:r>
            <a:r>
              <a:rPr lang="de-AT" sz="1600" dirty="0"/>
              <a:t>(AK, WKO, AMS, …)</a:t>
            </a:r>
          </a:p>
          <a:p>
            <a:pPr>
              <a:lnSpc>
                <a:spcPct val="100000"/>
              </a:lnSpc>
              <a:spcAft>
                <a:spcPts val="600"/>
              </a:spcAft>
            </a:pPr>
            <a:r>
              <a:rPr lang="de-AT" sz="1600" b="1" dirty="0"/>
              <a:t>Informationen über Aufnahmemodi und -fristen im tertiären Bereich </a:t>
            </a:r>
            <a:r>
              <a:rPr lang="de-AT" sz="1600" dirty="0"/>
              <a:t>(FH, PH, Unis, …)</a:t>
            </a:r>
          </a:p>
          <a:p>
            <a:pPr>
              <a:lnSpc>
                <a:spcPct val="100000"/>
              </a:lnSpc>
              <a:spcAft>
                <a:spcPts val="600"/>
              </a:spcAft>
            </a:pPr>
            <a:r>
              <a:rPr lang="de-AT" sz="1600" dirty="0"/>
              <a:t>Enge </a:t>
            </a:r>
            <a:r>
              <a:rPr lang="de-AT" sz="1600" b="1" dirty="0"/>
              <a:t>Zusammenarbeit mit einschlägigen Informations- und Beratungseinrichtungen </a:t>
            </a:r>
            <a:r>
              <a:rPr lang="de-AT" sz="1600" dirty="0"/>
              <a:t>(BIZ, AMS, WKO, ÖH, …)</a:t>
            </a:r>
          </a:p>
        </p:txBody>
      </p:sp>
    </p:spTree>
    <p:extLst>
      <p:ext uri="{BB962C8B-B14F-4D97-AF65-F5344CB8AC3E}">
        <p14:creationId xmlns:p14="http://schemas.microsoft.com/office/powerpoint/2010/main" val="100959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a:hlinkClick r:id="rId2"/>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265349" y="139371"/>
            <a:ext cx="1684783" cy="527252"/>
          </a:xfrm>
          <a:prstGeom prst="rect">
            <a:avLst/>
          </a:prstGeom>
        </p:spPr>
      </p:pic>
      <p:sp>
        <p:nvSpPr>
          <p:cNvPr id="2" name="Titel 1"/>
          <p:cNvSpPr>
            <a:spLocks noGrp="1"/>
          </p:cNvSpPr>
          <p:nvPr>
            <p:ph type="title"/>
          </p:nvPr>
        </p:nvSpPr>
        <p:spPr>
          <a:xfrm>
            <a:off x="1251928" y="851900"/>
            <a:ext cx="6056742" cy="433425"/>
          </a:xfrm>
        </p:spPr>
        <p:txBody>
          <a:bodyPr/>
          <a:lstStyle/>
          <a:p>
            <a:r>
              <a:rPr lang="de-AT" sz="2100" i="1" dirty="0">
                <a:solidFill>
                  <a:srgbClr val="700B3E"/>
                </a:solidFill>
              </a:rPr>
              <a:t>Das BBO-Tool (Bildungs- und Berufsorientierungstool)</a:t>
            </a:r>
          </a:p>
        </p:txBody>
      </p:sp>
      <p:sp>
        <p:nvSpPr>
          <p:cNvPr id="3" name="Textplatzhalter 2"/>
          <p:cNvSpPr>
            <a:spLocks noGrp="1"/>
          </p:cNvSpPr>
          <p:nvPr>
            <p:ph type="body" sz="quarter" idx="13"/>
          </p:nvPr>
        </p:nvSpPr>
        <p:spPr>
          <a:xfrm>
            <a:off x="539750" y="1495490"/>
            <a:ext cx="7978775" cy="2942035"/>
          </a:xfrm>
        </p:spPr>
        <p:txBody>
          <a:bodyPr/>
          <a:lstStyle/>
          <a:p>
            <a:pPr>
              <a:lnSpc>
                <a:spcPct val="100000"/>
              </a:lnSpc>
              <a:spcAft>
                <a:spcPts val="600"/>
              </a:spcAft>
            </a:pPr>
            <a:r>
              <a:rPr lang="de-AT" sz="1400" dirty="0"/>
              <a:t>Wissenschaftlich fundierter </a:t>
            </a:r>
            <a:r>
              <a:rPr lang="de-AT" sz="1400" b="1" dirty="0"/>
              <a:t>Online-Fragebogen für Schülerinnen und Schüler der 7. Schulstufe </a:t>
            </a:r>
            <a:r>
              <a:rPr lang="de-AT" sz="1400" dirty="0"/>
              <a:t>als Auftakt des Bildungs- und Berufsorientierungsprozesses (Abfrage vorhandener BBO-Kompetenzen, schulischer Fächerinteressen sowie von Laufbahngefährdungen) </a:t>
            </a:r>
          </a:p>
          <a:p>
            <a:pPr>
              <a:lnSpc>
                <a:spcPct val="100000"/>
              </a:lnSpc>
              <a:spcAft>
                <a:spcPts val="600"/>
              </a:spcAft>
            </a:pPr>
            <a:r>
              <a:rPr lang="de-AT" sz="1400" b="1" dirty="0"/>
              <a:t>Zielsetzung</a:t>
            </a:r>
            <a:r>
              <a:rPr lang="de-AT" sz="1400" dirty="0"/>
              <a:t>: möglichst früher Start des BBO-Prozesses, Sensibilisierung für Laufbahnfragen, Generierung von Ergebnissen zur Weiterarbeit im BBO-Unterricht sowie zur individuellen Beschäftigung mit BBO (AB, Beratung…)</a:t>
            </a:r>
          </a:p>
          <a:p>
            <a:pPr>
              <a:lnSpc>
                <a:spcPct val="100000"/>
              </a:lnSpc>
              <a:spcAft>
                <a:spcPts val="600"/>
              </a:spcAft>
            </a:pPr>
            <a:r>
              <a:rPr lang="de-AT" sz="1400" i="1" dirty="0"/>
              <a:t>Ergebnisse:</a:t>
            </a:r>
          </a:p>
          <a:p>
            <a:pPr lvl="1">
              <a:lnSpc>
                <a:spcPct val="100000"/>
              </a:lnSpc>
              <a:spcAft>
                <a:spcPts val="0"/>
              </a:spcAft>
            </a:pPr>
            <a:r>
              <a:rPr lang="de-DE" sz="1400" b="1" dirty="0"/>
              <a:t>Individuelle Handlungsvorschläge für Schülerinnen und Schüler </a:t>
            </a:r>
            <a:r>
              <a:rPr lang="de-DE" sz="1400" dirty="0"/>
              <a:t>zu empfehlenswerten Schritten hin zu einer passenden Berufs- und Schullaufbahnentscheidung </a:t>
            </a:r>
          </a:p>
          <a:p>
            <a:pPr lvl="1">
              <a:lnSpc>
                <a:spcPct val="100000"/>
              </a:lnSpc>
              <a:spcAft>
                <a:spcPts val="600"/>
              </a:spcAft>
            </a:pPr>
            <a:r>
              <a:rPr lang="de-AT" sz="1400" dirty="0"/>
              <a:t>Aggregierte Klassenergebnisse mit Ansatzpunkten für Gestaltung eines individualisierten BBO-Unterrichts</a:t>
            </a:r>
          </a:p>
          <a:p>
            <a:pPr>
              <a:lnSpc>
                <a:spcPct val="100000"/>
              </a:lnSpc>
              <a:spcAft>
                <a:spcPts val="600"/>
              </a:spcAft>
            </a:pPr>
            <a:r>
              <a:rPr lang="de-AT" sz="1400" dirty="0"/>
              <a:t>Fragebogen abrufbar unter </a:t>
            </a:r>
            <a:r>
              <a:rPr lang="de-AT" sz="1400" b="1" dirty="0">
                <a:hlinkClick r:id="rId4"/>
              </a:rPr>
              <a:t>DeineZukunft.ibobb.at</a:t>
            </a:r>
            <a:r>
              <a:rPr lang="de-AT" sz="1400" dirty="0"/>
              <a:t> (Passwort erforderlich)</a:t>
            </a:r>
          </a:p>
          <a:p>
            <a:endParaRPr lang="de-AT" dirty="0"/>
          </a:p>
          <a:p>
            <a:endParaRPr lang="de-AT" dirty="0"/>
          </a:p>
          <a:p>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13</a:t>
            </a:fld>
            <a:endParaRPr lang="de-AT" dirty="0"/>
          </a:p>
        </p:txBody>
      </p:sp>
    </p:spTree>
    <p:extLst>
      <p:ext uri="{BB962C8B-B14F-4D97-AF65-F5344CB8AC3E}">
        <p14:creationId xmlns:p14="http://schemas.microsoft.com/office/powerpoint/2010/main" val="2746219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1356768" y="743274"/>
            <a:ext cx="6605545" cy="7386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100" b="1" i="1" u="none" strike="noStrike" kern="1200" cap="none" spc="0" normalizeH="0" baseline="0" noProof="0" dirty="0">
                <a:ln>
                  <a:noFill/>
                </a:ln>
                <a:solidFill>
                  <a:srgbClr val="700B3E"/>
                </a:solidFill>
                <a:effectLst/>
                <a:uLnTx/>
                <a:uFillTx/>
                <a:latin typeface="Calibri" panose="020F0502020204030204" pitchFamily="34" charset="0"/>
                <a:ea typeface="+mn-ea"/>
                <a:cs typeface="Calibri" panose="020F0502020204030204" pitchFamily="34" charset="0"/>
              </a:rPr>
              <a:t>Rolle der Schüler- und Bildungsberaterinnen und -berater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100" b="1" i="1" u="none" strike="noStrike" kern="1200" cap="none" spc="0" normalizeH="0" baseline="0" noProof="0" dirty="0">
                <a:ln>
                  <a:noFill/>
                </a:ln>
                <a:solidFill>
                  <a:srgbClr val="700B3E"/>
                </a:solidFill>
                <a:effectLst/>
                <a:uLnTx/>
                <a:uFillTx/>
                <a:latin typeface="Calibri" panose="020F0502020204030204" pitchFamily="34" charset="0"/>
                <a:ea typeface="+mn-ea"/>
                <a:cs typeface="Calibri" panose="020F0502020204030204" pitchFamily="34" charset="0"/>
              </a:rPr>
              <a:t>im Rahmen des Einsatzes des BBO-Tools </a:t>
            </a:r>
          </a:p>
        </p:txBody>
      </p:sp>
      <p:sp>
        <p:nvSpPr>
          <p:cNvPr id="6" name="Textplatzhalter 5"/>
          <p:cNvSpPr>
            <a:spLocks noGrp="1"/>
          </p:cNvSpPr>
          <p:nvPr>
            <p:ph type="body" sz="quarter" idx="13"/>
          </p:nvPr>
        </p:nvSpPr>
        <p:spPr>
          <a:xfrm>
            <a:off x="476251" y="1742050"/>
            <a:ext cx="7978775" cy="2620943"/>
          </a:xfrm>
        </p:spPr>
        <p:txBody>
          <a:bodyPr/>
          <a:lstStyle/>
          <a:p>
            <a:r>
              <a:rPr lang="de-AT" sz="1600" b="1" dirty="0"/>
              <a:t>Informiertheit über das Tool </a:t>
            </a:r>
            <a:r>
              <a:rPr lang="de-AT" sz="1600" dirty="0"/>
              <a:t>und seine Zielsetzungen</a:t>
            </a:r>
          </a:p>
          <a:p>
            <a:r>
              <a:rPr lang="de-AT" sz="1600" b="1" dirty="0"/>
              <a:t>Einbindung ins BBO-Team </a:t>
            </a:r>
            <a:r>
              <a:rPr lang="de-AT" sz="1600" dirty="0"/>
              <a:t>(idealerweise BBOLE, BOKO, SBB) bei seiner Umsetzung</a:t>
            </a:r>
          </a:p>
          <a:p>
            <a:r>
              <a:rPr lang="de-AT" sz="1600" dirty="0"/>
              <a:t>Eventuell Unterstützung der durchführenden Lehrkräfte (die für BBO zuständig sind bzw. Klassenvorstände) </a:t>
            </a:r>
          </a:p>
          <a:p>
            <a:r>
              <a:rPr lang="de-AT" sz="1600" b="1" dirty="0"/>
              <a:t>Beratungen bei Gefährdungen</a:t>
            </a:r>
            <a:r>
              <a:rPr lang="de-AT" sz="1600" dirty="0"/>
              <a:t> (gelbe/rote Ampel bei individuellen Ergebnissen) und Weiterverweisung an Schulpsychologie und andere Unterstützungssysteme </a:t>
            </a:r>
          </a:p>
          <a:p>
            <a:pPr marL="0" indent="0">
              <a:buNone/>
            </a:pPr>
            <a:r>
              <a:rPr lang="de-AT" sz="1600" dirty="0">
                <a:hlinkClick r:id="rId2"/>
              </a:rPr>
              <a:t>https://portal.ibobb.at/unterrichtsthemen/bbo-tool</a:t>
            </a:r>
            <a:r>
              <a:rPr lang="de-AT" sz="1600" dirty="0"/>
              <a:t> </a:t>
            </a:r>
          </a:p>
          <a:p>
            <a:endParaRPr lang="de-AT" sz="1600" dirty="0"/>
          </a:p>
        </p:txBody>
      </p:sp>
    </p:spTree>
    <p:extLst>
      <p:ext uri="{BB962C8B-B14F-4D97-AF65-F5344CB8AC3E}">
        <p14:creationId xmlns:p14="http://schemas.microsoft.com/office/powerpoint/2010/main" val="113561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7911" y="833350"/>
            <a:ext cx="7978525" cy="433425"/>
          </a:xfrm>
        </p:spPr>
        <p:txBody>
          <a:bodyPr/>
          <a:lstStyle/>
          <a:p>
            <a:pPr algn="ctr"/>
            <a:r>
              <a:rPr lang="de-AT" dirty="0">
                <a:solidFill>
                  <a:srgbClr val="700B3E"/>
                </a:solidFill>
              </a:rPr>
              <a:t>       </a:t>
            </a:r>
            <a:r>
              <a:rPr lang="de-AT" sz="2100" i="1" dirty="0">
                <a:solidFill>
                  <a:srgbClr val="700B3E"/>
                </a:solidFill>
              </a:rPr>
              <a:t>Mitwirkung an der </a:t>
            </a:r>
            <a:r>
              <a:rPr lang="de-AT" sz="2300" i="1" dirty="0">
                <a:solidFill>
                  <a:srgbClr val="700B3E"/>
                </a:solidFill>
              </a:rPr>
              <a:t>AusBildung bis 18 </a:t>
            </a:r>
          </a:p>
        </p:txBody>
      </p:sp>
      <p:sp>
        <p:nvSpPr>
          <p:cNvPr id="3" name="Inhaltsplatzhalter 2"/>
          <p:cNvSpPr>
            <a:spLocks noGrp="1"/>
          </p:cNvSpPr>
          <p:nvPr>
            <p:ph idx="1"/>
          </p:nvPr>
        </p:nvSpPr>
        <p:spPr>
          <a:xfrm>
            <a:off x="826703" y="1670050"/>
            <a:ext cx="6889500" cy="2673350"/>
          </a:xfrm>
        </p:spPr>
        <p:txBody>
          <a:bodyPr/>
          <a:lstStyle/>
          <a:p>
            <a:pPr>
              <a:lnSpc>
                <a:spcPct val="100000"/>
              </a:lnSpc>
              <a:spcAft>
                <a:spcPts val="600"/>
              </a:spcAft>
            </a:pPr>
            <a:r>
              <a:rPr lang="de-AT" sz="1600" b="1" dirty="0"/>
              <a:t>Information über </a:t>
            </a:r>
            <a:r>
              <a:rPr lang="de-AT" sz="1600" b="1" dirty="0" err="1"/>
              <a:t>AusBildungspflicht</a:t>
            </a:r>
            <a:r>
              <a:rPr lang="de-AT" sz="1600" b="1" dirty="0"/>
              <a:t> </a:t>
            </a:r>
            <a:r>
              <a:rPr lang="de-AT" sz="1600" dirty="0"/>
              <a:t>bis zum vollendeten 18. Lebensjahr und (alternativer) Möglichkeiten von Bildungswegen und -abschlüssen </a:t>
            </a:r>
          </a:p>
          <a:p>
            <a:pPr>
              <a:lnSpc>
                <a:spcPct val="100000"/>
              </a:lnSpc>
              <a:spcAft>
                <a:spcPts val="600"/>
              </a:spcAft>
            </a:pPr>
            <a:r>
              <a:rPr lang="de-AT" sz="1600" b="1" dirty="0"/>
              <a:t>Weiterverweisung ans Jugendcoaching</a:t>
            </a:r>
            <a:r>
              <a:rPr lang="de-AT" sz="1600" dirty="0"/>
              <a:t> bei Abbruchs- und Ausgrenzungsgefährdung (Berufsschulen: </a:t>
            </a:r>
            <a:r>
              <a:rPr lang="de-AT" sz="1600" b="1" dirty="0"/>
              <a:t>Lehrlingscoaching!</a:t>
            </a:r>
            <a:r>
              <a:rPr lang="de-AT" sz="1600" dirty="0"/>
              <a:t>) </a:t>
            </a:r>
          </a:p>
          <a:p>
            <a:pPr>
              <a:lnSpc>
                <a:spcPct val="100000"/>
              </a:lnSpc>
              <a:spcAft>
                <a:spcPts val="600"/>
              </a:spcAft>
            </a:pPr>
            <a:r>
              <a:rPr lang="de-AT" sz="1600" b="1" dirty="0"/>
              <a:t>Unterstützung der Jugendcoaches </a:t>
            </a:r>
            <a:r>
              <a:rPr lang="de-AT" sz="1600" dirty="0"/>
              <a:t>beim Erstellen des Perspektiven- und Betreuungsplans </a:t>
            </a:r>
          </a:p>
          <a:p>
            <a:pPr>
              <a:lnSpc>
                <a:spcPct val="100000"/>
              </a:lnSpc>
              <a:spcAft>
                <a:spcPts val="600"/>
              </a:spcAft>
            </a:pPr>
            <a:r>
              <a:rPr lang="de-AT" sz="1600" dirty="0"/>
              <a:t>Generell: </a:t>
            </a:r>
            <a:r>
              <a:rPr lang="de-AT" sz="1600" b="1" dirty="0"/>
              <a:t>Verhinderung von Ausbildungsabbrüchen </a:t>
            </a:r>
            <a:r>
              <a:rPr lang="de-AT" sz="1600" dirty="0"/>
              <a:t>durch rechtzeitige Intervention und Unterstützung </a:t>
            </a:r>
          </a:p>
          <a:p>
            <a:pPr marL="0" indent="0">
              <a:lnSpc>
                <a:spcPct val="100000"/>
              </a:lnSpc>
              <a:spcAft>
                <a:spcPts val="600"/>
              </a:spcAft>
              <a:buNone/>
            </a:pPr>
            <a:r>
              <a:rPr lang="de-AT" sz="1600" dirty="0">
                <a:hlinkClick r:id="rId2"/>
              </a:rPr>
              <a:t>https://ausbildungbis18.at/</a:t>
            </a:r>
            <a:r>
              <a:rPr lang="de-AT" sz="1600" dirty="0"/>
              <a:t> und </a:t>
            </a:r>
            <a:r>
              <a:rPr lang="de-AT" sz="1600" dirty="0">
                <a:hlinkClick r:id="rId3"/>
              </a:rPr>
              <a:t>https://ausbildungbis18.at/kost/bundeskost/</a:t>
            </a:r>
            <a:r>
              <a:rPr lang="de-AT" sz="1600" dirty="0"/>
              <a:t> </a:t>
            </a:r>
          </a:p>
        </p:txBody>
      </p:sp>
      <p:sp>
        <p:nvSpPr>
          <p:cNvPr id="4" name="Foliennummernplatzhalter 3"/>
          <p:cNvSpPr>
            <a:spLocks noGrp="1"/>
          </p:cNvSpPr>
          <p:nvPr>
            <p:ph type="sldNum" sz="quarter" idx="12"/>
          </p:nvPr>
        </p:nvSpPr>
        <p:spPr/>
        <p:txBody>
          <a:bodyPr/>
          <a:lstStyle/>
          <a:p>
            <a:fld id="{58BE8FA4-E139-4A35-BB71-24F990EF745B}" type="slidenum">
              <a:rPr lang="de-DE" smtClean="0"/>
              <a:pPr/>
              <a:t>15</a:t>
            </a:fld>
            <a:endParaRPr lang="de-DE"/>
          </a:p>
        </p:txBody>
      </p:sp>
    </p:spTree>
    <p:extLst>
      <p:ext uri="{BB962C8B-B14F-4D97-AF65-F5344CB8AC3E}">
        <p14:creationId xmlns:p14="http://schemas.microsoft.com/office/powerpoint/2010/main" val="1137574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6110" y="619066"/>
            <a:ext cx="7978525" cy="433425"/>
          </a:xfrm>
        </p:spPr>
        <p:txBody>
          <a:bodyPr/>
          <a:lstStyle/>
          <a:p>
            <a:pPr algn="ctr"/>
            <a:r>
              <a:rPr lang="de-AT" sz="2300" i="1" dirty="0">
                <a:solidFill>
                  <a:srgbClr val="700B3E"/>
                </a:solidFill>
              </a:rPr>
              <a:t>18plus - Berufs- und </a:t>
            </a:r>
            <a:r>
              <a:rPr lang="de-AT" sz="2300" i="1" dirty="0" err="1">
                <a:solidFill>
                  <a:srgbClr val="700B3E"/>
                </a:solidFill>
              </a:rPr>
              <a:t>Studienchecker</a:t>
            </a:r>
            <a:endParaRPr lang="de-AT" sz="2300" dirty="0"/>
          </a:p>
        </p:txBody>
      </p:sp>
      <p:sp>
        <p:nvSpPr>
          <p:cNvPr id="6" name="Inhaltsplatzhalter 5"/>
          <p:cNvSpPr>
            <a:spLocks noGrp="1"/>
          </p:cNvSpPr>
          <p:nvPr>
            <p:ph idx="1"/>
          </p:nvPr>
        </p:nvSpPr>
        <p:spPr>
          <a:xfrm>
            <a:off x="540000" y="1263194"/>
            <a:ext cx="7978525" cy="3524805"/>
          </a:xfrm>
        </p:spPr>
        <p:txBody>
          <a:bodyPr/>
          <a:lstStyle/>
          <a:p>
            <a:pPr>
              <a:lnSpc>
                <a:spcPct val="100000"/>
              </a:lnSpc>
            </a:pPr>
            <a:r>
              <a:rPr lang="de-AT" sz="1600" b="1" dirty="0"/>
              <a:t>Interministerielles Programm zur Unterstützung der Studien- und Berufswahl</a:t>
            </a:r>
          </a:p>
          <a:p>
            <a:pPr>
              <a:lnSpc>
                <a:spcPct val="100000"/>
              </a:lnSpc>
            </a:pPr>
            <a:r>
              <a:rPr lang="de-AT" sz="1600" dirty="0"/>
              <a:t>Programm ermöglicht Selbsteinschätzung zur Studien- und Berufswahl sowie das Kennenlernen zahlreicher weiterführender Informations- und Beratungsangebote</a:t>
            </a:r>
          </a:p>
          <a:p>
            <a:pPr>
              <a:lnSpc>
                <a:spcPct val="100000"/>
              </a:lnSpc>
            </a:pPr>
            <a:r>
              <a:rPr lang="de-AT" sz="1600" b="1" dirty="0"/>
              <a:t>Fragebogen 18plusWEGWEISER </a:t>
            </a:r>
            <a:r>
              <a:rPr lang="de-AT" sz="1600" dirty="0"/>
              <a:t>mit Online-Auswertung und individuellen Empfehlungen</a:t>
            </a:r>
          </a:p>
          <a:p>
            <a:pPr>
              <a:lnSpc>
                <a:spcPct val="100000"/>
              </a:lnSpc>
              <a:spcAft>
                <a:spcPts val="600"/>
              </a:spcAft>
            </a:pPr>
            <a:r>
              <a:rPr lang="de-AT" sz="1600" dirty="0"/>
              <a:t>Bestehend aus </a:t>
            </a:r>
            <a:r>
              <a:rPr lang="de-AT" sz="1600" b="1" dirty="0"/>
              <a:t>4 Modulen </a:t>
            </a:r>
            <a:r>
              <a:rPr lang="de-AT" sz="1600" dirty="0"/>
              <a:t>(siehe nächste Folie)</a:t>
            </a:r>
          </a:p>
          <a:p>
            <a:pPr>
              <a:lnSpc>
                <a:spcPct val="100000"/>
              </a:lnSpc>
            </a:pPr>
            <a:r>
              <a:rPr lang="de-AT" sz="1600" b="1" dirty="0"/>
              <a:t>Einzel- und Kleingruppenberatung </a:t>
            </a:r>
            <a:r>
              <a:rPr lang="de-AT" sz="1600" dirty="0"/>
              <a:t>durch Psychologische Studierendenberatung oder regionale Partner</a:t>
            </a:r>
          </a:p>
          <a:p>
            <a:pPr>
              <a:lnSpc>
                <a:spcPct val="100000"/>
              </a:lnSpc>
            </a:pPr>
            <a:r>
              <a:rPr lang="de-AT" sz="1600" dirty="0"/>
              <a:t>Praxiskontakte &gt; Exkursionen zu </a:t>
            </a:r>
            <a:r>
              <a:rPr lang="de-AT" sz="1600" b="1" dirty="0"/>
              <a:t>BerufsInfoZentren (BIZ) </a:t>
            </a:r>
            <a:r>
              <a:rPr lang="de-AT" sz="1600" dirty="0"/>
              <a:t>des AMS etc. </a:t>
            </a:r>
          </a:p>
          <a:p>
            <a:pPr>
              <a:lnSpc>
                <a:spcPct val="100000"/>
              </a:lnSpc>
            </a:pPr>
            <a:r>
              <a:rPr lang="de-AT" sz="1600" dirty="0"/>
              <a:t>Derzeit wird eine </a:t>
            </a:r>
            <a:r>
              <a:rPr lang="de-AT" sz="1600" b="1" dirty="0"/>
              <a:t>App für 18plus </a:t>
            </a:r>
            <a:r>
              <a:rPr lang="de-AT" sz="1600" dirty="0"/>
              <a:t>entwickelt.</a:t>
            </a:r>
          </a:p>
          <a:p>
            <a:pPr>
              <a:lnSpc>
                <a:spcPct val="100000"/>
              </a:lnSpc>
            </a:pPr>
            <a:r>
              <a:rPr lang="de-AT" sz="1600" dirty="0"/>
              <a:t>Websites: </a:t>
            </a:r>
            <a:r>
              <a:rPr lang="de-AT" sz="1600" dirty="0">
                <a:hlinkClick r:id="rId2"/>
              </a:rPr>
              <a:t>www.wegweiser.at</a:t>
            </a:r>
            <a:r>
              <a:rPr lang="de-AT" sz="1600" dirty="0"/>
              <a:t>; </a:t>
            </a:r>
            <a:r>
              <a:rPr lang="de-AT" sz="1600" dirty="0">
                <a:hlinkClick r:id="rId3"/>
              </a:rPr>
              <a:t>www.18plus.at</a:t>
            </a:r>
            <a:r>
              <a:rPr lang="de-AT" sz="1600" dirty="0"/>
              <a:t> ; </a:t>
            </a:r>
            <a:r>
              <a:rPr lang="de-AT" sz="1600" dirty="0">
                <a:hlinkClick r:id="rId4"/>
              </a:rPr>
              <a:t>www.studien-navi.at</a:t>
            </a:r>
            <a:r>
              <a:rPr lang="de-AT" sz="1600" dirty="0"/>
              <a:t> </a:t>
            </a:r>
          </a:p>
        </p:txBody>
      </p:sp>
      <p:sp>
        <p:nvSpPr>
          <p:cNvPr id="4" name="Foliennummernplatzhalter 3"/>
          <p:cNvSpPr>
            <a:spLocks noGrp="1"/>
          </p:cNvSpPr>
          <p:nvPr>
            <p:ph type="sldNum" sz="quarter" idx="12"/>
          </p:nvPr>
        </p:nvSpPr>
        <p:spPr/>
        <p:txBody>
          <a:bodyPr/>
          <a:lstStyle/>
          <a:p>
            <a:fld id="{58BE8FA4-E139-4A35-BB71-24F990EF745B}" type="slidenum">
              <a:rPr lang="de-DE" smtClean="0"/>
              <a:pPr/>
              <a:t>16</a:t>
            </a:fld>
            <a:endParaRPr lang="de-DE"/>
          </a:p>
        </p:txBody>
      </p:sp>
    </p:spTree>
    <p:extLst>
      <p:ext uri="{BB962C8B-B14F-4D97-AF65-F5344CB8AC3E}">
        <p14:creationId xmlns:p14="http://schemas.microsoft.com/office/powerpoint/2010/main" val="1616673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AT" sz="2300" i="1" dirty="0">
                <a:solidFill>
                  <a:srgbClr val="700B3E"/>
                </a:solidFill>
              </a:rPr>
              <a:t>18plus - Berufs- und </a:t>
            </a:r>
            <a:r>
              <a:rPr lang="de-AT" sz="2300" i="1" dirty="0" err="1">
                <a:solidFill>
                  <a:srgbClr val="700B3E"/>
                </a:solidFill>
              </a:rPr>
              <a:t>Studienchecker</a:t>
            </a:r>
            <a:br>
              <a:rPr lang="de-AT" sz="2300" dirty="0">
                <a:solidFill>
                  <a:srgbClr val="700B3E"/>
                </a:solidFill>
              </a:rPr>
            </a:br>
            <a:endParaRPr lang="de-AT" sz="2300" dirty="0">
              <a:solidFill>
                <a:srgbClr val="700B3E"/>
              </a:solidFill>
            </a:endParaRPr>
          </a:p>
        </p:txBody>
      </p:sp>
      <p:sp>
        <p:nvSpPr>
          <p:cNvPr id="3" name="Rectangle 2"/>
          <p:cNvSpPr>
            <a:spLocks noChangeArrowheads="1"/>
          </p:cNvSpPr>
          <p:nvPr/>
        </p:nvSpPr>
        <p:spPr bwMode="auto">
          <a:xfrm>
            <a:off x="1117421" y="1192248"/>
            <a:ext cx="68236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algn="ctr" defTabSz="685800" eaLnBrk="0" fontAlgn="base" hangingPunct="0">
              <a:spcBef>
                <a:spcPct val="0"/>
              </a:spcBef>
              <a:spcAft>
                <a:spcPct val="0"/>
              </a:spcAft>
            </a:pPr>
            <a:r>
              <a:rPr lang="de-AT" altLang="de-DE" sz="1200" dirty="0">
                <a:latin typeface="Calibri" panose="020F0502020204030204" pitchFamily="34" charset="0"/>
                <a:ea typeface="Times New Roman" panose="02020603050405020304" pitchFamily="18" charset="0"/>
                <a:cs typeface="Calibri" panose="020F0502020204030204" pitchFamily="34" charset="0"/>
              </a:rPr>
              <a:t>Die Begleitung und Unterstützung der Schülerinnen und Schüler durch das Programm 18plus ist folgendermaßen strukturiert: </a:t>
            </a:r>
            <a:endParaRPr lang="de-AT" altLang="de-DE" sz="1200" dirty="0"/>
          </a:p>
          <a:p>
            <a:pPr defTabSz="685800" eaLnBrk="0" fontAlgn="base" hangingPunct="0">
              <a:spcBef>
                <a:spcPct val="0"/>
              </a:spcBef>
              <a:spcAft>
                <a:spcPct val="0"/>
              </a:spcAft>
            </a:pPr>
            <a:endParaRPr lang="de-AT" altLang="de-DE" sz="1350" dirty="0">
              <a:latin typeface="Arial" panose="020B0604020202020204" pitchFamily="34" charset="0"/>
            </a:endParaRPr>
          </a:p>
        </p:txBody>
      </p:sp>
      <p:pic>
        <p:nvPicPr>
          <p:cNvPr id="8" name="Inhaltsplatzhalter 7" title="18plus"/>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7421" y="1822025"/>
            <a:ext cx="6624000" cy="2917139"/>
          </a:xfrm>
        </p:spPr>
      </p:pic>
      <p:sp>
        <p:nvSpPr>
          <p:cNvPr id="4" name="Foliennummernplatzhalter 3"/>
          <p:cNvSpPr>
            <a:spLocks noGrp="1"/>
          </p:cNvSpPr>
          <p:nvPr>
            <p:ph type="sldNum" sz="quarter" idx="12"/>
          </p:nvPr>
        </p:nvSpPr>
        <p:spPr/>
        <p:txBody>
          <a:bodyPr/>
          <a:lstStyle/>
          <a:p>
            <a:fld id="{58BE8FA4-E139-4A35-BB71-24F990EF745B}" type="slidenum">
              <a:rPr lang="de-DE" smtClean="0"/>
              <a:pPr/>
              <a:t>17</a:t>
            </a:fld>
            <a:endParaRPr lang="de-DE"/>
          </a:p>
        </p:txBody>
      </p:sp>
    </p:spTree>
    <p:extLst>
      <p:ext uri="{BB962C8B-B14F-4D97-AF65-F5344CB8AC3E}">
        <p14:creationId xmlns:p14="http://schemas.microsoft.com/office/powerpoint/2010/main" val="1032193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590799" y="743209"/>
            <a:ext cx="7978525" cy="433425"/>
          </a:xfrm>
        </p:spPr>
        <p:txBody>
          <a:bodyPr/>
          <a:lstStyle/>
          <a:p>
            <a:pPr>
              <a:tabLst>
                <a:tab pos="717550" algn="l"/>
              </a:tabLst>
            </a:pPr>
            <a:r>
              <a:rPr lang="de-DE" sz="2100" dirty="0">
                <a:solidFill>
                  <a:srgbClr val="B87500"/>
                </a:solidFill>
              </a:rPr>
              <a:t>	</a:t>
            </a:r>
            <a:r>
              <a:rPr lang="de-DE" sz="2300" i="1" dirty="0">
                <a:solidFill>
                  <a:srgbClr val="B87500"/>
                </a:solidFill>
              </a:rPr>
              <a:t>Schüler- und Bildungsberatung </a:t>
            </a:r>
            <a:r>
              <a:rPr lang="de-DE" sz="2100" b="0" dirty="0">
                <a:solidFill>
                  <a:schemeClr val="tx1"/>
                </a:solidFill>
              </a:rPr>
              <a:t>ist </a:t>
            </a:r>
            <a:r>
              <a:rPr lang="de-DE" sz="2100" b="0" dirty="0" err="1">
                <a:solidFill>
                  <a:schemeClr val="tx1"/>
                </a:solidFill>
              </a:rPr>
              <a:t>weiters</a:t>
            </a:r>
            <a:r>
              <a:rPr lang="de-DE" sz="2100" b="0" dirty="0">
                <a:solidFill>
                  <a:schemeClr val="tx1"/>
                </a:solidFill>
              </a:rPr>
              <a:t>…</a:t>
            </a:r>
            <a:endParaRPr lang="de-AT" sz="2100" b="0" dirty="0">
              <a:solidFill>
                <a:schemeClr val="tx1"/>
              </a:solidFill>
            </a:endParaRPr>
          </a:p>
        </p:txBody>
      </p:sp>
      <p:sp>
        <p:nvSpPr>
          <p:cNvPr id="3" name="Inhaltsplatzhalter 2"/>
          <p:cNvSpPr>
            <a:spLocks noGrp="1"/>
          </p:cNvSpPr>
          <p:nvPr>
            <p:ph idx="1"/>
          </p:nvPr>
        </p:nvSpPr>
        <p:spPr>
          <a:xfrm>
            <a:off x="590800" y="1315650"/>
            <a:ext cx="7978525" cy="3327825"/>
          </a:xfrm>
        </p:spPr>
        <p:txBody>
          <a:bodyPr/>
          <a:lstStyle/>
          <a:p>
            <a:pPr marL="0" indent="0">
              <a:buNone/>
              <a:tabLst>
                <a:tab pos="717550" algn="l"/>
              </a:tabLst>
            </a:pPr>
            <a:r>
              <a:rPr lang="de-DE" i="1" dirty="0">
                <a:solidFill>
                  <a:srgbClr val="002060"/>
                </a:solidFill>
              </a:rPr>
              <a:t>	…</a:t>
            </a:r>
            <a:r>
              <a:rPr lang="de-DE" i="1" dirty="0">
                <a:solidFill>
                  <a:schemeClr val="accent4">
                    <a:lumMod val="50000"/>
                  </a:schemeClr>
                </a:solidFill>
              </a:rPr>
              <a:t>eine</a:t>
            </a:r>
            <a:r>
              <a:rPr lang="de-DE" b="1" i="1" dirty="0">
                <a:solidFill>
                  <a:schemeClr val="accent4">
                    <a:lumMod val="50000"/>
                  </a:schemeClr>
                </a:solidFill>
              </a:rPr>
              <a:t> kompetente niederschwellige, schuleigene Erstanlaufstelle </a:t>
            </a:r>
            <a:r>
              <a:rPr lang="de-DE" i="1" dirty="0">
                <a:solidFill>
                  <a:schemeClr val="accent4">
                    <a:lumMod val="50000"/>
                  </a:schemeClr>
                </a:solidFill>
              </a:rPr>
              <a:t>für</a:t>
            </a:r>
            <a:r>
              <a:rPr lang="de-DE" b="1" i="1" dirty="0">
                <a:solidFill>
                  <a:schemeClr val="accent4">
                    <a:lumMod val="50000"/>
                  </a:schemeClr>
                </a:solidFill>
              </a:rPr>
              <a:t> 	psychosoziale Problemlagen!</a:t>
            </a:r>
          </a:p>
          <a:p>
            <a:pPr marL="0" indent="0">
              <a:buNone/>
            </a:pPr>
            <a:endParaRPr lang="de-AT" dirty="0"/>
          </a:p>
          <a:p>
            <a:pPr marL="0" lvl="0" indent="0">
              <a:lnSpc>
                <a:spcPct val="100000"/>
              </a:lnSpc>
              <a:spcBef>
                <a:spcPts val="1200"/>
              </a:spcBef>
              <a:spcAft>
                <a:spcPts val="0"/>
              </a:spcAft>
              <a:buClrTx/>
              <a:buNone/>
              <a:tabLst>
                <a:tab pos="717550" algn="l"/>
              </a:tabLst>
            </a:pPr>
            <a:r>
              <a:rPr lang="de-DE" sz="2400" b="1" dirty="0">
                <a:solidFill>
                  <a:srgbClr val="471D70">
                    <a:lumMod val="50000"/>
                  </a:srgbClr>
                </a:solidFill>
                <a:latin typeface="Calibri" panose="020F0502020204030204"/>
                <a:cs typeface="+mn-cs"/>
              </a:rPr>
              <a:t>	SSB</a:t>
            </a:r>
            <a:r>
              <a:rPr lang="de-DE" sz="1350" b="1" dirty="0">
                <a:solidFill>
                  <a:srgbClr val="000000"/>
                </a:solidFill>
                <a:latin typeface="Calibri" panose="020F0502020204030204"/>
                <a:cs typeface="+mn-cs"/>
              </a:rPr>
              <a:t> unterstützt SL bei der Zuweisung/Empfehlung von geeigneten psychosozialen 	Unterstützungssystemen  </a:t>
            </a:r>
          </a:p>
          <a:p>
            <a:pPr marL="0" lvl="0" indent="0">
              <a:lnSpc>
                <a:spcPct val="100000"/>
              </a:lnSpc>
              <a:spcAft>
                <a:spcPts val="0"/>
              </a:spcAft>
              <a:buClrTx/>
              <a:buNone/>
              <a:tabLst>
                <a:tab pos="717550" algn="l"/>
              </a:tabLst>
            </a:pPr>
            <a:endParaRPr lang="de-DE" sz="1350" b="1" dirty="0">
              <a:solidFill>
                <a:srgbClr val="000000"/>
              </a:solidFill>
              <a:latin typeface="Calibri" panose="020F0502020204030204"/>
              <a:cs typeface="+mn-cs"/>
            </a:endParaRPr>
          </a:p>
          <a:p>
            <a:pPr marL="0" lvl="0" indent="0">
              <a:lnSpc>
                <a:spcPct val="100000"/>
              </a:lnSpc>
              <a:spcAft>
                <a:spcPts val="0"/>
              </a:spcAft>
              <a:buClrTx/>
              <a:buNone/>
              <a:tabLst>
                <a:tab pos="717550" algn="l"/>
              </a:tabLst>
            </a:pPr>
            <a:r>
              <a:rPr lang="de-DE" sz="1350" b="1" dirty="0">
                <a:solidFill>
                  <a:srgbClr val="000000"/>
                </a:solidFill>
                <a:latin typeface="Calibri" panose="020F0502020204030204"/>
                <a:cs typeface="+mn-cs"/>
              </a:rPr>
              <a:t>	Schulpsychologie, Jugendcoaching, Schulsozialarbeit, Schulärztinnen und Schulärzte, Individuelle	Lernbegleitung 	im Rahmen der SOST (ILB), Kinder- und Jugendhilfe (KJH),…</a:t>
            </a:r>
          </a:p>
        </p:txBody>
      </p:sp>
      <p:sp>
        <p:nvSpPr>
          <p:cNvPr id="7" name="Pfeil nach rechts 6" title="Pfeil"/>
          <p:cNvSpPr/>
          <p:nvPr/>
        </p:nvSpPr>
        <p:spPr bwMode="auto">
          <a:xfrm rot="9745638">
            <a:off x="2298835" y="2249890"/>
            <a:ext cx="1134126" cy="162018"/>
          </a:xfrm>
          <a:prstGeom prst="rightArrow">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dirty="0">
              <a:latin typeface="Times"/>
            </a:endParaRPr>
          </a:p>
        </p:txBody>
      </p:sp>
      <p:sp>
        <p:nvSpPr>
          <p:cNvPr id="9" name="Pfeil nach unten 8" title="Pfeil"/>
          <p:cNvSpPr/>
          <p:nvPr/>
        </p:nvSpPr>
        <p:spPr bwMode="auto">
          <a:xfrm>
            <a:off x="4288525" y="2027107"/>
            <a:ext cx="162018" cy="388856"/>
          </a:xfrm>
          <a:prstGeom prst="downArrow">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8" name="Pfeil nach rechts 7" title="Pfeil"/>
          <p:cNvSpPr/>
          <p:nvPr/>
        </p:nvSpPr>
        <p:spPr bwMode="auto">
          <a:xfrm rot="1087158">
            <a:off x="4789198" y="2199445"/>
            <a:ext cx="1134126" cy="162018"/>
          </a:xfrm>
          <a:prstGeom prst="rightArrow">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Tree>
    <p:extLst>
      <p:ext uri="{BB962C8B-B14F-4D97-AF65-F5344CB8AC3E}">
        <p14:creationId xmlns:p14="http://schemas.microsoft.com/office/powerpoint/2010/main" val="2255689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12199"/>
            <a:ext cx="7978525" cy="433425"/>
          </a:xfrm>
        </p:spPr>
        <p:txBody>
          <a:bodyPr/>
          <a:lstStyle/>
          <a:p>
            <a:pPr algn="ctr"/>
            <a:r>
              <a:rPr lang="de-AT" sz="2100" dirty="0">
                <a:solidFill>
                  <a:srgbClr val="B87500"/>
                </a:solidFill>
              </a:rPr>
              <a:t> </a:t>
            </a:r>
            <a:r>
              <a:rPr lang="de-AT" sz="2300" i="1" dirty="0">
                <a:solidFill>
                  <a:srgbClr val="B87500"/>
                </a:solidFill>
              </a:rPr>
              <a:t>Beratung bei psychosozialen Problemen</a:t>
            </a:r>
            <a:endParaRPr lang="de-AT" sz="2300" dirty="0">
              <a:solidFill>
                <a:srgbClr val="B87500"/>
              </a:solidFill>
            </a:endParaRPr>
          </a:p>
        </p:txBody>
      </p:sp>
      <p:sp>
        <p:nvSpPr>
          <p:cNvPr id="3" name="Inhaltsplatzhalter 2"/>
          <p:cNvSpPr>
            <a:spLocks noGrp="1"/>
          </p:cNvSpPr>
          <p:nvPr>
            <p:ph idx="1"/>
          </p:nvPr>
        </p:nvSpPr>
        <p:spPr>
          <a:xfrm>
            <a:off x="597151" y="1457865"/>
            <a:ext cx="7978525" cy="3356526"/>
          </a:xfrm>
        </p:spPr>
        <p:txBody>
          <a:bodyPr/>
          <a:lstStyle/>
          <a:p>
            <a:pPr>
              <a:lnSpc>
                <a:spcPct val="100000"/>
              </a:lnSpc>
            </a:pPr>
            <a:r>
              <a:rPr lang="de-DE" altLang="de-DE" sz="1600" dirty="0"/>
              <a:t>Erste Anlaufstelle bei </a:t>
            </a:r>
            <a:r>
              <a:rPr lang="de-DE" altLang="de-DE" sz="1600" b="1" dirty="0"/>
              <a:t>persönlichen Krisen und familiären Problemen, die die Bildungslaufbahn bzw. den Lernerfolg gefährden </a:t>
            </a:r>
          </a:p>
          <a:p>
            <a:pPr>
              <a:lnSpc>
                <a:spcPct val="100000"/>
              </a:lnSpc>
            </a:pPr>
            <a:r>
              <a:rPr lang="de-DE" altLang="de-DE" sz="1600" dirty="0"/>
              <a:t>Beratung bei </a:t>
            </a:r>
            <a:r>
              <a:rPr lang="de-DE" altLang="de-DE" sz="1600" b="1" dirty="0"/>
              <a:t>psychosozialen Problemen &amp; Lern- /Motivationsschwierigkeiten </a:t>
            </a:r>
          </a:p>
          <a:p>
            <a:pPr>
              <a:lnSpc>
                <a:spcPct val="100000"/>
              </a:lnSpc>
            </a:pPr>
            <a:r>
              <a:rPr lang="de-DE" altLang="de-DE" sz="1600" dirty="0"/>
              <a:t>Vermittlung von </a:t>
            </a:r>
            <a:r>
              <a:rPr lang="de-DE" altLang="de-DE" sz="1600" b="1" dirty="0"/>
              <a:t>Hilfe und Unterstützung durch andere Institutionen </a:t>
            </a:r>
          </a:p>
          <a:p>
            <a:pPr>
              <a:lnSpc>
                <a:spcPct val="100000"/>
              </a:lnSpc>
            </a:pPr>
            <a:r>
              <a:rPr lang="de-DE" altLang="de-DE" sz="1600" dirty="0"/>
              <a:t>…basierend auf den </a:t>
            </a:r>
            <a:r>
              <a:rPr lang="de-DE" altLang="de-DE" sz="1600" b="1" i="1" dirty="0"/>
              <a:t>Grundsätzen der Beratung </a:t>
            </a:r>
            <a:r>
              <a:rPr lang="de-DE" altLang="de-DE" sz="1600" dirty="0"/>
              <a:t>wie </a:t>
            </a:r>
          </a:p>
          <a:p>
            <a:pPr>
              <a:lnSpc>
                <a:spcPct val="100000"/>
              </a:lnSpc>
              <a:buClr>
                <a:srgbClr val="B87500"/>
              </a:buClr>
              <a:buFont typeface="Wingdings" panose="05000000000000000000" pitchFamily="2" charset="2"/>
              <a:buChar char="ü"/>
            </a:pPr>
            <a:r>
              <a:rPr lang="de-DE" altLang="de-DE" sz="1600" i="1" dirty="0"/>
              <a:t>Vertrauen, Empathie und Beziehungsorientiertheit</a:t>
            </a:r>
          </a:p>
          <a:p>
            <a:pPr>
              <a:lnSpc>
                <a:spcPct val="100000"/>
              </a:lnSpc>
              <a:buClr>
                <a:srgbClr val="B87500"/>
              </a:buClr>
              <a:buFont typeface="Wingdings" panose="05000000000000000000" pitchFamily="2" charset="2"/>
              <a:buChar char="ü"/>
            </a:pPr>
            <a:r>
              <a:rPr lang="de-DE" altLang="de-DE" sz="1600" i="1" dirty="0"/>
              <a:t>Ressourcen- und Stärkenorientierung (im Sinne einer gestärkten Selbstwirksamkeit)</a:t>
            </a:r>
          </a:p>
          <a:p>
            <a:pPr>
              <a:lnSpc>
                <a:spcPct val="100000"/>
              </a:lnSpc>
              <a:buClr>
                <a:srgbClr val="B87500"/>
              </a:buClr>
              <a:buFont typeface="Wingdings" panose="05000000000000000000" pitchFamily="2" charset="2"/>
              <a:buChar char="ü"/>
            </a:pPr>
            <a:r>
              <a:rPr lang="de-DE" altLang="de-DE" sz="1600" i="1" dirty="0"/>
              <a:t>Unparteilichkeit &amp; Verschwiegenheit</a:t>
            </a:r>
            <a:endParaRPr lang="de-AT" sz="1600" i="1" dirty="0"/>
          </a:p>
        </p:txBody>
      </p:sp>
      <p:sp>
        <p:nvSpPr>
          <p:cNvPr id="4" name="Foliennummernplatzhalter 3"/>
          <p:cNvSpPr>
            <a:spLocks noGrp="1"/>
          </p:cNvSpPr>
          <p:nvPr>
            <p:ph type="sldNum" sz="quarter" idx="12"/>
          </p:nvPr>
        </p:nvSpPr>
        <p:spPr/>
        <p:txBody>
          <a:bodyPr/>
          <a:lstStyle/>
          <a:p>
            <a:fld id="{58BE8FA4-E139-4A35-BB71-24F990EF745B}" type="slidenum">
              <a:rPr lang="de-DE" smtClean="0"/>
              <a:pPr/>
              <a:t>19</a:t>
            </a:fld>
            <a:endParaRPr lang="de-DE"/>
          </a:p>
        </p:txBody>
      </p:sp>
    </p:spTree>
    <p:extLst>
      <p:ext uri="{BB962C8B-B14F-4D97-AF65-F5344CB8AC3E}">
        <p14:creationId xmlns:p14="http://schemas.microsoft.com/office/powerpoint/2010/main" val="2420594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a:spLocks noGrp="1"/>
          </p:cNvSpPr>
          <p:nvPr>
            <p:ph type="ctrTitle"/>
          </p:nvPr>
        </p:nvSpPr>
        <p:spPr>
          <a:xfrm>
            <a:off x="604962" y="717942"/>
            <a:ext cx="7978526" cy="1118598"/>
          </a:xfrm>
        </p:spPr>
        <p:txBody>
          <a:bodyPr/>
          <a:lstStyle/>
          <a:p>
            <a:pPr marL="0" lvl="0" indent="0" algn="ctr">
              <a:lnSpc>
                <a:spcPct val="100000"/>
              </a:lnSpc>
              <a:buNone/>
            </a:pPr>
            <a:r>
              <a:rPr lang="de-DE" sz="2500" b="1" dirty="0">
                <a:solidFill>
                  <a:srgbClr val="B87500"/>
                </a:solidFill>
              </a:rPr>
              <a:t>Schüler- und Bildungsberatung </a:t>
            </a:r>
            <a:br>
              <a:rPr lang="de-DE" sz="2500" b="1" dirty="0">
                <a:solidFill>
                  <a:srgbClr val="B87500"/>
                </a:solidFill>
              </a:rPr>
            </a:br>
            <a:r>
              <a:rPr lang="de-DE" sz="2100" b="0" dirty="0"/>
              <a:t>ist ein </a:t>
            </a:r>
            <a:r>
              <a:rPr lang="de-DE" sz="2100" b="1" dirty="0"/>
              <a:t>niederschwelliges Beratungsangebot</a:t>
            </a:r>
          </a:p>
          <a:p>
            <a:pPr marL="0" lvl="0" indent="0" algn="ctr">
              <a:lnSpc>
                <a:spcPct val="100000"/>
              </a:lnSpc>
              <a:buNone/>
            </a:pPr>
            <a:r>
              <a:rPr lang="de-DE" sz="2100" b="1" dirty="0"/>
              <a:t> </a:t>
            </a:r>
            <a:r>
              <a:rPr lang="de-DE" sz="2100" b="0" dirty="0"/>
              <a:t>an Sekundarstufenschulen</a:t>
            </a:r>
            <a:endParaRPr lang="de-AT" sz="2100" dirty="0"/>
          </a:p>
        </p:txBody>
      </p:sp>
      <p:sp>
        <p:nvSpPr>
          <p:cNvPr id="8" name="Pfeil nach rechts 7" title="Pfeil nach links"/>
          <p:cNvSpPr/>
          <p:nvPr/>
        </p:nvSpPr>
        <p:spPr bwMode="auto">
          <a:xfrm rot="9449604">
            <a:off x="2152642" y="2111161"/>
            <a:ext cx="1115066" cy="216024"/>
          </a:xfrm>
          <a:prstGeom prst="rightArrow">
            <a:avLst/>
          </a:prstGeom>
          <a:solidFill>
            <a:schemeClr val="bg2">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822325" rtl="0" eaLnBrk="0" fontAlgn="base" latinLnBrk="0" hangingPunct="0">
              <a:lnSpc>
                <a:spcPct val="100000"/>
              </a:lnSpc>
              <a:spcBef>
                <a:spcPct val="0"/>
              </a:spcBef>
              <a:spcAft>
                <a:spcPct val="0"/>
              </a:spcAft>
              <a:buClrTx/>
              <a:buSzTx/>
              <a:buFontTx/>
              <a:buNone/>
              <a:tabLst/>
            </a:pPr>
            <a:endParaRPr kumimoji="0" lang="de-AT" sz="2200" b="0" i="0" u="none" strike="noStrike" cap="none" normalizeH="0" baseline="0">
              <a:ln>
                <a:noFill/>
              </a:ln>
              <a:solidFill>
                <a:schemeClr val="tx1"/>
              </a:solidFill>
              <a:effectLst/>
              <a:latin typeface="Times"/>
            </a:endParaRPr>
          </a:p>
        </p:txBody>
      </p:sp>
      <p:sp>
        <p:nvSpPr>
          <p:cNvPr id="10" name="Pfeil nach rechts 9" title="Pfeil nach rechts"/>
          <p:cNvSpPr/>
          <p:nvPr/>
        </p:nvSpPr>
        <p:spPr bwMode="auto">
          <a:xfrm rot="2100410">
            <a:off x="5904313" y="2063612"/>
            <a:ext cx="949257" cy="216024"/>
          </a:xfrm>
          <a:prstGeom prst="rightArrow">
            <a:avLst/>
          </a:prstGeom>
          <a:solidFill>
            <a:srgbClr val="F59C00">
              <a:lumMod val="60000"/>
              <a:lumOff val="40000"/>
            </a:srgbClr>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822325" eaLnBrk="0" fontAlgn="base" latinLnBrk="0" hangingPunct="0">
              <a:lnSpc>
                <a:spcPct val="100000"/>
              </a:lnSpc>
              <a:spcBef>
                <a:spcPct val="0"/>
              </a:spcBef>
              <a:spcAft>
                <a:spcPct val="0"/>
              </a:spcAft>
              <a:buClrTx/>
              <a:buSzTx/>
              <a:buFontTx/>
              <a:buNone/>
              <a:tabLst/>
              <a:defRPr/>
            </a:pPr>
            <a:endParaRPr kumimoji="0" lang="de-AT" sz="2200" b="0" i="0" u="none" strike="noStrike" kern="0" cap="none" spc="0" normalizeH="0" baseline="0" noProof="0">
              <a:ln>
                <a:noFill/>
              </a:ln>
              <a:solidFill>
                <a:srgbClr val="000000"/>
              </a:solidFill>
              <a:effectLst/>
              <a:uLnTx/>
              <a:uFillTx/>
              <a:latin typeface="Times"/>
            </a:endParaRPr>
          </a:p>
        </p:txBody>
      </p:sp>
      <p:sp>
        <p:nvSpPr>
          <p:cNvPr id="12" name="Rechteck 11"/>
          <p:cNvSpPr/>
          <p:nvPr/>
        </p:nvSpPr>
        <p:spPr bwMode="auto">
          <a:xfrm>
            <a:off x="685486" y="2611039"/>
            <a:ext cx="3240000" cy="2091152"/>
          </a:xfrm>
          <a:prstGeom prst="rect">
            <a:avLst/>
          </a:prstGeom>
          <a:solidFill>
            <a:schemeClr val="bg2">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822325" rtl="0" eaLnBrk="0" fontAlgn="base" latinLnBrk="0" hangingPunct="0">
              <a:lnSpc>
                <a:spcPct val="100000"/>
              </a:lnSpc>
              <a:spcBef>
                <a:spcPct val="0"/>
              </a:spcBef>
              <a:spcAft>
                <a:spcPct val="0"/>
              </a:spcAft>
              <a:buClrTx/>
              <a:buSzTx/>
              <a:buFontTx/>
              <a:buNone/>
              <a:tabLst/>
            </a:pPr>
            <a:endParaRPr kumimoji="0" lang="de-DE" sz="1500" b="1"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indent="0" algn="ctr" defTabSz="822325" rtl="0" eaLnBrk="0" fontAlgn="base" latinLnBrk="0" hangingPunct="0">
              <a:lnSpc>
                <a:spcPct val="100000"/>
              </a:lnSpc>
              <a:spcBef>
                <a:spcPct val="0"/>
              </a:spcBef>
              <a:spcAft>
                <a:spcPct val="0"/>
              </a:spcAft>
              <a:buClrTx/>
              <a:buSzTx/>
              <a:buFontTx/>
              <a:buNone/>
              <a:tabLst/>
            </a:pPr>
            <a:r>
              <a:rPr kumimoji="0" lang="de-DE" sz="23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Teil des standort-</a:t>
            </a:r>
            <a:r>
              <a:rPr kumimoji="0" lang="de-DE" sz="2300" b="1" i="0" u="none" strike="noStrike" cap="none" normalizeH="0" dirty="0">
                <a:ln>
                  <a:noFill/>
                </a:ln>
                <a:solidFill>
                  <a:schemeClr val="tx1"/>
                </a:solidFill>
                <a:effectLst/>
                <a:latin typeface="Calibri" panose="020F0502020204030204" pitchFamily="34" charset="0"/>
                <a:cs typeface="Calibri" panose="020F0502020204030204" pitchFamily="34" charset="0"/>
              </a:rPr>
              <a:t> und clusterbezogenen Konzepts von IBOBB </a:t>
            </a:r>
          </a:p>
          <a:p>
            <a:pPr marL="0" marR="0" indent="0" algn="ctr" defTabSz="822325" rtl="0" eaLnBrk="0" fontAlgn="base" latinLnBrk="0" hangingPunct="0">
              <a:lnSpc>
                <a:spcPct val="100000"/>
              </a:lnSpc>
              <a:spcBef>
                <a:spcPct val="0"/>
              </a:spcBef>
              <a:spcAft>
                <a:spcPct val="0"/>
              </a:spcAft>
              <a:buClrTx/>
              <a:buSzTx/>
              <a:buFontTx/>
              <a:buNone/>
              <a:tabLst/>
            </a:pPr>
            <a:r>
              <a:rPr kumimoji="0" lang="de-DE" sz="1600" i="0" u="none" strike="noStrike" cap="none" normalizeH="0" dirty="0">
                <a:ln>
                  <a:noFill/>
                </a:ln>
                <a:solidFill>
                  <a:schemeClr val="tx1"/>
                </a:solidFill>
                <a:effectLst/>
                <a:latin typeface="Calibri" panose="020F0502020204030204" pitchFamily="34" charset="0"/>
                <a:cs typeface="Calibri" panose="020F0502020204030204" pitchFamily="34" charset="0"/>
              </a:rPr>
              <a:t>(Information, Beratung, Orientierung für Bildung und Beruf)</a:t>
            </a:r>
            <a:endParaRPr kumimoji="0" lang="de-AT" sz="16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14" name="Rechteck 13"/>
          <p:cNvSpPr/>
          <p:nvPr/>
        </p:nvSpPr>
        <p:spPr bwMode="auto">
          <a:xfrm>
            <a:off x="4909294" y="2611039"/>
            <a:ext cx="3240000" cy="2091600"/>
          </a:xfrm>
          <a:prstGeom prst="rect">
            <a:avLst/>
          </a:prstGeom>
          <a:solidFill>
            <a:srgbClr val="F59C00">
              <a:lumMod val="60000"/>
              <a:lumOff val="40000"/>
            </a:srgbClr>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822325" eaLnBrk="0" fontAlgn="base" latinLnBrk="0" hangingPunct="0">
              <a:lnSpc>
                <a:spcPct val="100000"/>
              </a:lnSpc>
              <a:spcBef>
                <a:spcPct val="0"/>
              </a:spcBef>
              <a:spcAft>
                <a:spcPct val="0"/>
              </a:spcAft>
              <a:buClrTx/>
              <a:buSzTx/>
              <a:buFontTx/>
              <a:buNone/>
              <a:tabLst/>
              <a:defRPr/>
            </a:pPr>
            <a:endParaRPr kumimoji="0" lang="de-DE" sz="14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0" marR="0" lvl="0" indent="0" algn="ctr" defTabSz="822325" eaLnBrk="0" fontAlgn="base" latinLnBrk="0" hangingPunct="0">
              <a:lnSpc>
                <a:spcPct val="100000"/>
              </a:lnSpc>
              <a:spcBef>
                <a:spcPct val="0"/>
              </a:spcBef>
              <a:spcAft>
                <a:spcPct val="0"/>
              </a:spcAft>
              <a:buClrTx/>
              <a:buSzTx/>
              <a:buFontTx/>
              <a:buNone/>
              <a:tabLst/>
              <a:defRPr/>
            </a:pPr>
            <a:r>
              <a:rPr kumimoji="0" lang="de-DE" sz="23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Teil des psychosozialen Unterstützungs- und Beratungssystems am Schulstandort</a:t>
            </a:r>
            <a:endParaRPr kumimoji="0" lang="de-AT" sz="2300"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5558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300" i="1" dirty="0">
                <a:solidFill>
                  <a:srgbClr val="B87500"/>
                </a:solidFill>
              </a:rPr>
              <a:t>Wissenswertes zur Beratung</a:t>
            </a:r>
            <a:endParaRPr lang="de-AT" sz="2300" i="1" dirty="0">
              <a:solidFill>
                <a:srgbClr val="B87500"/>
              </a:solidFill>
            </a:endParaRPr>
          </a:p>
        </p:txBody>
      </p:sp>
      <p:sp>
        <p:nvSpPr>
          <p:cNvPr id="3" name="Inhaltsplatzhalter 2"/>
          <p:cNvSpPr>
            <a:spLocks noGrp="1"/>
          </p:cNvSpPr>
          <p:nvPr>
            <p:ph idx="1"/>
          </p:nvPr>
        </p:nvSpPr>
        <p:spPr/>
        <p:txBody>
          <a:bodyPr/>
          <a:lstStyle/>
          <a:p>
            <a:pPr>
              <a:lnSpc>
                <a:spcPct val="100000"/>
              </a:lnSpc>
            </a:pPr>
            <a:r>
              <a:rPr lang="de-AT" sz="1600" b="1" dirty="0"/>
              <a:t>Beratung </a:t>
            </a:r>
            <a:r>
              <a:rPr lang="de-AT" sz="1600" dirty="0"/>
              <a:t>= intensivierter Kommunikationsprozess zwischen einem Ratsuchenden und einem Beratenden</a:t>
            </a:r>
          </a:p>
          <a:p>
            <a:pPr>
              <a:lnSpc>
                <a:spcPct val="100000"/>
              </a:lnSpc>
            </a:pPr>
            <a:r>
              <a:rPr lang="de-AT" sz="1600" dirty="0"/>
              <a:t>Ratsuchende bringen ihre </a:t>
            </a:r>
            <a:r>
              <a:rPr lang="de-AT" sz="1600" b="1" dirty="0"/>
              <a:t>lebensweltlichen und sozialen Kontexte sowie ihre spezifischen Problemverarbeitungsmuster mit.</a:t>
            </a:r>
          </a:p>
          <a:p>
            <a:pPr>
              <a:lnSpc>
                <a:spcPct val="100000"/>
              </a:lnSpc>
            </a:pPr>
            <a:r>
              <a:rPr lang="de-AT" sz="1600" b="1" dirty="0"/>
              <a:t>Aufgabe von Beratenden </a:t>
            </a:r>
            <a:r>
              <a:rPr lang="de-AT" sz="1600" dirty="0"/>
              <a:t>ist es, einen </a:t>
            </a:r>
            <a:r>
              <a:rPr lang="de-AT" sz="1600" b="1" dirty="0"/>
              <a:t>vertrauensvollen Rahmen </a:t>
            </a:r>
            <a:r>
              <a:rPr lang="de-AT" sz="1600" dirty="0"/>
              <a:t>herzustellen, in dem sich der/die Ratsuchende </a:t>
            </a:r>
            <a:r>
              <a:rPr lang="de-AT" sz="1600" b="1" dirty="0"/>
              <a:t>selbst reflektieren und verändern </a:t>
            </a:r>
            <a:r>
              <a:rPr lang="de-AT" sz="1600" dirty="0"/>
              <a:t>kann. </a:t>
            </a:r>
          </a:p>
          <a:p>
            <a:pPr>
              <a:lnSpc>
                <a:spcPct val="100000"/>
              </a:lnSpc>
            </a:pPr>
            <a:r>
              <a:rPr lang="de-AT" sz="1600" dirty="0"/>
              <a:t>(Gute) </a:t>
            </a:r>
            <a:r>
              <a:rPr lang="de-AT" sz="1600" b="1" dirty="0"/>
              <a:t>Beratung</a:t>
            </a:r>
            <a:r>
              <a:rPr lang="de-AT" sz="1600" dirty="0"/>
              <a:t> stärkt </a:t>
            </a:r>
            <a:r>
              <a:rPr lang="de-AT" sz="1600" b="1" dirty="0"/>
              <a:t>Selbstwirksamkeit und Entscheidungsfähigkeit </a:t>
            </a:r>
            <a:r>
              <a:rPr lang="de-AT" sz="1600" dirty="0"/>
              <a:t>und wirkt auf individuelle Denk-, Handlungs- und Bewältigungsmuster konstruktiv ein.  </a:t>
            </a:r>
          </a:p>
          <a:p>
            <a:pPr>
              <a:lnSpc>
                <a:spcPct val="100000"/>
              </a:lnSpc>
            </a:pPr>
            <a:r>
              <a:rPr lang="de-AT" sz="1600" dirty="0"/>
              <a:t>(Erfolgreiche) </a:t>
            </a:r>
            <a:r>
              <a:rPr lang="de-AT" sz="1600" b="1" dirty="0"/>
              <a:t>Beratung unterstützt Veränderungsprozesse</a:t>
            </a:r>
            <a:r>
              <a:rPr lang="de-AT" sz="1600" dirty="0"/>
              <a:t>, gibt Orientierung und vergrößert Handlungsspielräume &gt; </a:t>
            </a:r>
            <a:r>
              <a:rPr lang="de-AT" sz="1600" b="1" dirty="0"/>
              <a:t>Empowerment, persönliches Wachstum, konstruktiver Umgang mit Krisen </a:t>
            </a:r>
          </a:p>
          <a:p>
            <a:endParaRPr lang="de-AT" sz="1600" dirty="0"/>
          </a:p>
          <a:p>
            <a:endParaRPr lang="de-AT" sz="1600" dirty="0"/>
          </a:p>
        </p:txBody>
      </p:sp>
      <p:sp>
        <p:nvSpPr>
          <p:cNvPr id="4" name="Foliennummernplatzhalter 3"/>
          <p:cNvSpPr>
            <a:spLocks noGrp="1"/>
          </p:cNvSpPr>
          <p:nvPr>
            <p:ph type="sldNum" sz="quarter" idx="12"/>
          </p:nvPr>
        </p:nvSpPr>
        <p:spPr/>
        <p:txBody>
          <a:bodyPr/>
          <a:lstStyle/>
          <a:p>
            <a:fld id="{58BE8FA4-E139-4A35-BB71-24F990EF745B}" type="slidenum">
              <a:rPr lang="de-DE" smtClean="0"/>
              <a:pPr/>
              <a:t>20</a:t>
            </a:fld>
            <a:endParaRPr lang="de-DE"/>
          </a:p>
        </p:txBody>
      </p:sp>
    </p:spTree>
    <p:extLst>
      <p:ext uri="{BB962C8B-B14F-4D97-AF65-F5344CB8AC3E}">
        <p14:creationId xmlns:p14="http://schemas.microsoft.com/office/powerpoint/2010/main" val="968494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540001" y="577474"/>
            <a:ext cx="7978525" cy="718526"/>
          </a:xfrm>
        </p:spPr>
        <p:txBody>
          <a:bodyPr/>
          <a:lstStyle/>
          <a:p>
            <a:pPr algn="ctr">
              <a:lnSpc>
                <a:spcPct val="100000"/>
              </a:lnSpc>
            </a:pPr>
            <a:r>
              <a:rPr lang="de-AT" sz="2100" i="1" dirty="0">
                <a:solidFill>
                  <a:srgbClr val="B87500"/>
                </a:solidFill>
              </a:rPr>
              <a:t>Beitrag der Schüler- und Bildungsberatung </a:t>
            </a:r>
            <a:br>
              <a:rPr lang="de-AT" sz="2100" i="1" dirty="0">
                <a:solidFill>
                  <a:srgbClr val="B87500"/>
                </a:solidFill>
              </a:rPr>
            </a:br>
            <a:r>
              <a:rPr lang="de-AT" sz="2100" i="1" dirty="0">
                <a:solidFill>
                  <a:srgbClr val="B87500"/>
                </a:solidFill>
              </a:rPr>
              <a:t>zur psychosozialen Gesundheit</a:t>
            </a:r>
            <a:br>
              <a:rPr lang="de-AT" sz="2100" i="1" dirty="0">
                <a:solidFill>
                  <a:srgbClr val="B87500"/>
                </a:solidFill>
              </a:rPr>
            </a:br>
            <a:endParaRPr lang="de-AT" sz="2100" i="1" dirty="0">
              <a:solidFill>
                <a:srgbClr val="B87500"/>
              </a:solidFill>
            </a:endParaRPr>
          </a:p>
        </p:txBody>
      </p:sp>
      <p:sp>
        <p:nvSpPr>
          <p:cNvPr id="3" name="Inhaltsplatzhalter 2"/>
          <p:cNvSpPr>
            <a:spLocks noGrp="1"/>
          </p:cNvSpPr>
          <p:nvPr>
            <p:ph idx="1"/>
          </p:nvPr>
        </p:nvSpPr>
        <p:spPr>
          <a:xfrm>
            <a:off x="540000" y="1460500"/>
            <a:ext cx="7978525" cy="3098800"/>
          </a:xfrm>
        </p:spPr>
        <p:txBody>
          <a:bodyPr/>
          <a:lstStyle/>
          <a:p>
            <a:pPr marL="0" indent="0">
              <a:lnSpc>
                <a:spcPct val="100000"/>
              </a:lnSpc>
              <a:spcAft>
                <a:spcPts val="600"/>
              </a:spcAft>
              <a:buNone/>
            </a:pPr>
            <a:r>
              <a:rPr lang="de-AT" b="1" i="1" dirty="0">
                <a:solidFill>
                  <a:srgbClr val="B87500"/>
                </a:solidFill>
              </a:rPr>
              <a:t>Definition von psychosozialer Gesundheit: </a:t>
            </a:r>
          </a:p>
          <a:p>
            <a:pPr marL="0" indent="0">
              <a:lnSpc>
                <a:spcPct val="100000"/>
              </a:lnSpc>
              <a:spcAft>
                <a:spcPts val="600"/>
              </a:spcAft>
              <a:buNone/>
            </a:pPr>
            <a:r>
              <a:rPr lang="de-AT" sz="1600" dirty="0"/>
              <a:t>Zustand des Wohlbefindens, in dem ein Mensch seine Fähigkeiten ausschöpfen, die normalen Lebensbelastungen bewältigen sowie produktiv arbeiten kann und im Stande ist, etwas zu seiner Gemeinschaft beizutragen. Psychosoziale Gesundheit ist ein vielschichtiger Prozess, der neben individuellen Aspekten maßgeblich von sozialen, wirtschaftlichen, kulturellen und natürlichen Umweltfaktoren beeinflusst wird. (Vgl. </a:t>
            </a:r>
            <a:r>
              <a:rPr lang="de-AT" sz="1600" dirty="0">
                <a:hlinkClick r:id="rId2"/>
              </a:rPr>
              <a:t>WHO Mental Action Plan 2013-2020</a:t>
            </a:r>
            <a:r>
              <a:rPr lang="de-AT" sz="1600" dirty="0"/>
              <a:t>, </a:t>
            </a:r>
            <a:r>
              <a:rPr lang="de-AT" sz="1600" dirty="0">
                <a:hlinkClick r:id="rId3"/>
              </a:rPr>
              <a:t>Gesundheitsziele Österreich Langfassung 2012</a:t>
            </a:r>
            <a:r>
              <a:rPr lang="de-AT" sz="1600" dirty="0"/>
              <a:t>)</a:t>
            </a:r>
          </a:p>
          <a:p>
            <a:pPr marL="0" indent="0">
              <a:lnSpc>
                <a:spcPct val="100000"/>
              </a:lnSpc>
              <a:spcAft>
                <a:spcPts val="600"/>
              </a:spcAft>
              <a:buNone/>
            </a:pPr>
            <a:r>
              <a:rPr lang="de-AT" sz="1600" dirty="0"/>
              <a:t>Die psychosoziale Gesundheit von Heranwachsenden ist in gesellschaftlichen Krisen zahlreichen Gefährdungen ausgesetzt. Belastungen sind im Steigen begriffen.</a:t>
            </a:r>
          </a:p>
          <a:p>
            <a:pPr marL="0" indent="0">
              <a:lnSpc>
                <a:spcPct val="100000"/>
              </a:lnSpc>
              <a:buNone/>
            </a:pPr>
            <a:r>
              <a:rPr lang="de-AT" sz="1600" dirty="0"/>
              <a:t>Beratung kann jeweils jene Einflussfaktoren, die negative Auswirkungen auf psychosoziale Gesundheit haben, abfedern. SBB ist dafür eine Erstanlaufstelle!</a:t>
            </a:r>
          </a:p>
        </p:txBody>
      </p:sp>
      <p:sp>
        <p:nvSpPr>
          <p:cNvPr id="4" name="Foliennummernplatzhalter 3"/>
          <p:cNvSpPr>
            <a:spLocks noGrp="1"/>
          </p:cNvSpPr>
          <p:nvPr>
            <p:ph type="sldNum" sz="quarter" idx="12"/>
          </p:nvPr>
        </p:nvSpPr>
        <p:spPr/>
        <p:txBody>
          <a:bodyPr/>
          <a:lstStyle/>
          <a:p>
            <a:fld id="{58BE8FA4-E139-4A35-BB71-24F990EF745B}" type="slidenum">
              <a:rPr lang="de-DE" smtClean="0"/>
              <a:pPr/>
              <a:t>21</a:t>
            </a:fld>
            <a:endParaRPr lang="de-DE"/>
          </a:p>
        </p:txBody>
      </p:sp>
    </p:spTree>
    <p:extLst>
      <p:ext uri="{BB962C8B-B14F-4D97-AF65-F5344CB8AC3E}">
        <p14:creationId xmlns:p14="http://schemas.microsoft.com/office/powerpoint/2010/main" val="4259920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0" y="610599"/>
            <a:ext cx="7978525" cy="735601"/>
          </a:xfrm>
        </p:spPr>
        <p:txBody>
          <a:bodyPr/>
          <a:lstStyle/>
          <a:p>
            <a:pPr algn="ctr">
              <a:lnSpc>
                <a:spcPct val="100000"/>
              </a:lnSpc>
            </a:pPr>
            <a:r>
              <a:rPr lang="de-AT" sz="2100" i="1" dirty="0">
                <a:solidFill>
                  <a:srgbClr val="B87500"/>
                </a:solidFill>
              </a:rPr>
              <a:t>Einige Befunde aus der HBSC-Studie 2021/22 </a:t>
            </a:r>
            <a:br>
              <a:rPr lang="de-AT" sz="2100" i="1" dirty="0">
                <a:solidFill>
                  <a:srgbClr val="B87500"/>
                </a:solidFill>
              </a:rPr>
            </a:br>
            <a:r>
              <a:rPr lang="de-AT" sz="2100" i="1" dirty="0">
                <a:solidFill>
                  <a:srgbClr val="B87500"/>
                </a:solidFill>
              </a:rPr>
              <a:t>zur psychosozialen Gesundheit</a:t>
            </a:r>
          </a:p>
        </p:txBody>
      </p:sp>
      <p:sp>
        <p:nvSpPr>
          <p:cNvPr id="3" name="Inhaltsplatzhalter 2"/>
          <p:cNvSpPr>
            <a:spLocks noGrp="1"/>
          </p:cNvSpPr>
          <p:nvPr>
            <p:ph idx="1"/>
          </p:nvPr>
        </p:nvSpPr>
        <p:spPr>
          <a:xfrm>
            <a:off x="540001" y="1337127"/>
            <a:ext cx="7978525" cy="2679159"/>
          </a:xfrm>
        </p:spPr>
        <p:txBody>
          <a:bodyPr/>
          <a:lstStyle/>
          <a:p>
            <a:pPr>
              <a:lnSpc>
                <a:spcPct val="100000"/>
              </a:lnSpc>
            </a:pPr>
            <a:r>
              <a:rPr lang="de-AT" sz="1400" dirty="0"/>
              <a:t>Wesentlich mehr Mädchen als Burschen leiden an häufigen psychischen oder physischen Beschwerden (Gereiztheit, Einschlafschwierigkeiten, Nervosität, Zukunftssorgen, …)</a:t>
            </a:r>
          </a:p>
          <a:p>
            <a:pPr>
              <a:lnSpc>
                <a:spcPct val="100000"/>
              </a:lnSpc>
            </a:pPr>
            <a:r>
              <a:rPr lang="de-AT" sz="1400" dirty="0"/>
              <a:t>Mädchen zeigen in allen Altersgruppen ein weniger gutes emotionales Wohlbefinden als Burschen.</a:t>
            </a:r>
          </a:p>
          <a:p>
            <a:pPr>
              <a:lnSpc>
                <a:spcPct val="100000"/>
              </a:lnSpc>
            </a:pPr>
            <a:r>
              <a:rPr lang="de-AT" sz="1400" dirty="0"/>
              <a:t>Bei Mädchen häuft sich in den höheren Schulstufen die subjektive Stressbelastung.</a:t>
            </a:r>
          </a:p>
          <a:p>
            <a:pPr>
              <a:lnSpc>
                <a:spcPct val="100000"/>
              </a:lnSpc>
            </a:pPr>
            <a:r>
              <a:rPr lang="de-AT" sz="1400" dirty="0"/>
              <a:t>Die schulische Belastung steigt, je älter Schülerinnen und Schüler werden: in der 11. Schulstufe fühlen sich 64% der Mädchen und 50 % der Burschen ziemlich oder stark durch die schulischen Anforderungen belastet.</a:t>
            </a:r>
          </a:p>
          <a:p>
            <a:pPr>
              <a:lnSpc>
                <a:spcPct val="100000"/>
              </a:lnSpc>
            </a:pPr>
            <a:r>
              <a:rPr lang="de-AT" sz="1400" dirty="0"/>
              <a:t>10% der Mädchen und 7% der Burschen zeigen eine problematische Nutzung von sozialen Medien („</a:t>
            </a:r>
            <a:r>
              <a:rPr lang="de-AT" sz="1400" dirty="0" err="1"/>
              <a:t>Social</a:t>
            </a:r>
            <a:r>
              <a:rPr lang="de-AT" sz="1400" dirty="0"/>
              <a:t> Media </a:t>
            </a:r>
            <a:r>
              <a:rPr lang="de-AT" sz="1400" dirty="0" err="1"/>
              <a:t>Disorder</a:t>
            </a:r>
            <a:r>
              <a:rPr lang="de-AT" sz="1400" dirty="0"/>
              <a:t>“: 33% 3-4 Stunden und 38% 5 oder mehr Stunden Nutzung pro Tag!).</a:t>
            </a:r>
          </a:p>
        </p:txBody>
      </p:sp>
      <p:sp>
        <p:nvSpPr>
          <p:cNvPr id="8" name="Rechteck 7"/>
          <p:cNvSpPr/>
          <p:nvPr/>
        </p:nvSpPr>
        <p:spPr>
          <a:xfrm>
            <a:off x="540000" y="4016287"/>
            <a:ext cx="6362700" cy="461665"/>
          </a:xfrm>
          <a:prstGeom prst="rect">
            <a:avLst/>
          </a:prstGeom>
        </p:spPr>
        <p:txBody>
          <a:bodyPr wrap="square">
            <a:spAutoFit/>
          </a:bodyPr>
          <a:lstStyle/>
          <a:p>
            <a:pPr>
              <a:lnSpc>
                <a:spcPct val="100000"/>
              </a:lnSpc>
            </a:pPr>
            <a:r>
              <a:rPr lang="de-AT" sz="1200" dirty="0"/>
              <a:t>BMASGPK: Gesundheit und Gesundheitsverhalten von österreichischen Schülerinnen und Schüler. Ergebnisse der WHO-HBSC-Survey 2021/22, Wien </a:t>
            </a:r>
          </a:p>
        </p:txBody>
      </p:sp>
      <p:sp>
        <p:nvSpPr>
          <p:cNvPr id="4" name="Foliennummernplatzhalter 3"/>
          <p:cNvSpPr>
            <a:spLocks noGrp="1"/>
          </p:cNvSpPr>
          <p:nvPr>
            <p:ph type="sldNum" sz="quarter" idx="12"/>
          </p:nvPr>
        </p:nvSpPr>
        <p:spPr/>
        <p:txBody>
          <a:bodyPr/>
          <a:lstStyle/>
          <a:p>
            <a:fld id="{58BE8FA4-E139-4A35-BB71-24F990EF745B}" type="slidenum">
              <a:rPr lang="de-DE" smtClean="0"/>
              <a:pPr/>
              <a:t>22</a:t>
            </a:fld>
            <a:endParaRPr lang="de-DE"/>
          </a:p>
        </p:txBody>
      </p:sp>
    </p:spTree>
    <p:extLst>
      <p:ext uri="{BB962C8B-B14F-4D97-AF65-F5344CB8AC3E}">
        <p14:creationId xmlns:p14="http://schemas.microsoft.com/office/powerpoint/2010/main" val="26263748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686699"/>
            <a:ext cx="7978525" cy="433425"/>
          </a:xfrm>
        </p:spPr>
        <p:txBody>
          <a:bodyPr/>
          <a:lstStyle/>
          <a:p>
            <a:pPr algn="ctr"/>
            <a:r>
              <a:rPr lang="de-AT" sz="2300" i="1" dirty="0">
                <a:solidFill>
                  <a:schemeClr val="accent3">
                    <a:lumMod val="75000"/>
                  </a:schemeClr>
                </a:solidFill>
              </a:rPr>
              <a:t>Systemberatung</a:t>
            </a:r>
          </a:p>
        </p:txBody>
      </p:sp>
      <p:sp>
        <p:nvSpPr>
          <p:cNvPr id="3" name="Inhaltsplatzhalter 2"/>
          <p:cNvSpPr>
            <a:spLocks noGrp="1"/>
          </p:cNvSpPr>
          <p:nvPr>
            <p:ph idx="1"/>
          </p:nvPr>
        </p:nvSpPr>
        <p:spPr>
          <a:xfrm>
            <a:off x="540001" y="1194400"/>
            <a:ext cx="7978525" cy="3327825"/>
          </a:xfrm>
        </p:spPr>
        <p:txBody>
          <a:bodyPr/>
          <a:lstStyle/>
          <a:p>
            <a:pPr>
              <a:lnSpc>
                <a:spcPct val="100000"/>
              </a:lnSpc>
              <a:buFont typeface="Wingdings" panose="05000000000000000000" pitchFamily="2" charset="2"/>
              <a:buChar char="§"/>
            </a:pPr>
            <a:r>
              <a:rPr lang="de-AT" sz="1600" b="1" i="1" dirty="0">
                <a:solidFill>
                  <a:schemeClr val="accent3">
                    <a:lumMod val="75000"/>
                  </a:schemeClr>
                </a:solidFill>
              </a:rPr>
              <a:t>Unterstützung der Schulleitung </a:t>
            </a:r>
            <a:r>
              <a:rPr lang="de-AT" sz="1600" dirty="0"/>
              <a:t>bei der Koordination der psychosozialen Beratung an der Schule</a:t>
            </a:r>
          </a:p>
          <a:p>
            <a:pPr>
              <a:lnSpc>
                <a:spcPct val="100000"/>
              </a:lnSpc>
              <a:buFont typeface="Wingdings" panose="05000000000000000000" pitchFamily="2" charset="2"/>
              <a:buChar char="§"/>
            </a:pPr>
            <a:r>
              <a:rPr lang="de-AT" sz="1600" b="1" i="1" dirty="0">
                <a:solidFill>
                  <a:schemeClr val="accent3">
                    <a:lumMod val="75000"/>
                  </a:schemeClr>
                </a:solidFill>
              </a:rPr>
              <a:t>Förderung der Vernetzung und interdisziplinären Zusammenarbeit </a:t>
            </a:r>
            <a:r>
              <a:rPr lang="de-AT" sz="1600" dirty="0"/>
              <a:t>zwischen Beraterinnen und Beratern an und außerhalb des Schulstandorts</a:t>
            </a:r>
          </a:p>
          <a:p>
            <a:pPr>
              <a:lnSpc>
                <a:spcPct val="100000"/>
              </a:lnSpc>
              <a:buFont typeface="Wingdings" panose="05000000000000000000" pitchFamily="2" charset="2"/>
              <a:buChar char="§"/>
            </a:pPr>
            <a:r>
              <a:rPr lang="de-AT" sz="1600" b="1" i="1" dirty="0">
                <a:solidFill>
                  <a:schemeClr val="accent3">
                    <a:lumMod val="75000"/>
                  </a:schemeClr>
                </a:solidFill>
              </a:rPr>
              <a:t>Information und anlassbezogene Beratung der anderen Lehrerinnen und Lehrer </a:t>
            </a:r>
            <a:r>
              <a:rPr lang="de-AT" sz="1600" dirty="0"/>
              <a:t>über inner- und außerschulische psychosoziale Unterstützungssysteme </a:t>
            </a:r>
          </a:p>
          <a:p>
            <a:pPr>
              <a:lnSpc>
                <a:spcPct val="100000"/>
              </a:lnSpc>
              <a:buFont typeface="Wingdings" panose="05000000000000000000" pitchFamily="2" charset="2"/>
              <a:buChar char="§"/>
            </a:pPr>
            <a:r>
              <a:rPr lang="de-AT" sz="1600" b="1" i="1" dirty="0">
                <a:solidFill>
                  <a:schemeClr val="accent3">
                    <a:lumMod val="75000"/>
                  </a:schemeClr>
                </a:solidFill>
              </a:rPr>
              <a:t>TIPP: </a:t>
            </a:r>
            <a:r>
              <a:rPr lang="de-AT" sz="1600" dirty="0"/>
              <a:t>Namen, Fotos und Kontaktdaten aller für den Schulstandort zuständigen Beraterinnen und Berater für alle gut sichtbar machen (Nähe Konferenzzimmer oder Direktion) </a:t>
            </a:r>
          </a:p>
          <a:p>
            <a:pPr>
              <a:lnSpc>
                <a:spcPct val="100000"/>
              </a:lnSpc>
              <a:buFont typeface="Wingdings" panose="05000000000000000000" pitchFamily="2" charset="2"/>
              <a:buChar char="§"/>
            </a:pPr>
            <a:r>
              <a:rPr lang="de-AT" sz="1600" dirty="0"/>
              <a:t>Und: </a:t>
            </a:r>
            <a:r>
              <a:rPr lang="de-AT" sz="1600" b="1" dirty="0"/>
              <a:t>Regelmäßiger Austausch </a:t>
            </a:r>
            <a:r>
              <a:rPr lang="de-AT" sz="1600" dirty="0"/>
              <a:t>mit anderen Schüler-/Bildungsberater/innen, Schulärztinnen und Schulärzten, Schulpsychologinnen und Schulpsychologen, Jugendcoaches &amp; Klassenlehrerinnen und Klassenlehrer  </a:t>
            </a:r>
          </a:p>
        </p:txBody>
      </p:sp>
      <p:sp>
        <p:nvSpPr>
          <p:cNvPr id="4" name="Foliennummernplatzhalter 3"/>
          <p:cNvSpPr>
            <a:spLocks noGrp="1"/>
          </p:cNvSpPr>
          <p:nvPr>
            <p:ph type="sldNum" sz="quarter" idx="12"/>
          </p:nvPr>
        </p:nvSpPr>
        <p:spPr/>
        <p:txBody>
          <a:bodyPr/>
          <a:lstStyle/>
          <a:p>
            <a:fld id="{58BE8FA4-E139-4A35-BB71-24F990EF745B}" type="slidenum">
              <a:rPr lang="de-DE" smtClean="0"/>
              <a:pPr/>
              <a:t>23</a:t>
            </a:fld>
            <a:endParaRPr lang="de-DE"/>
          </a:p>
        </p:txBody>
      </p:sp>
    </p:spTree>
    <p:extLst>
      <p:ext uri="{BB962C8B-B14F-4D97-AF65-F5344CB8AC3E}">
        <p14:creationId xmlns:p14="http://schemas.microsoft.com/office/powerpoint/2010/main" val="1295849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C183D7F6-B498-43B3-948B-1728B52AA6E4}">
                <adec:decorative xmlns:adec="http://schemas.microsoft.com/office/drawing/2017/decorative" val="1"/>
              </a:ext>
            </a:extLst>
          </p:cNvPr>
          <p:cNvSpPr>
            <a:spLocks noGrp="1"/>
          </p:cNvSpPr>
          <p:nvPr>
            <p:ph type="title"/>
          </p:nvPr>
        </p:nvSpPr>
        <p:spPr>
          <a:noFill/>
        </p:spPr>
        <p:txBody>
          <a:bodyPr/>
          <a:lstStyle/>
          <a:p>
            <a:pPr algn="ctr"/>
            <a:r>
              <a:rPr lang="de-AT" i="1" dirty="0">
                <a:solidFill>
                  <a:schemeClr val="tx1"/>
                </a:solidFill>
              </a:rPr>
              <a:t>Überblick über psychosoziale Beratungssysteme</a:t>
            </a:r>
          </a:p>
        </p:txBody>
      </p:sp>
      <p:sp>
        <p:nvSpPr>
          <p:cNvPr id="18" name="Abgerundetes Rechteck 17">
            <a:extLst>
              <a:ext uri="{C183D7F6-B498-43B3-948B-1728B52AA6E4}">
                <adec:decorative xmlns:adec="http://schemas.microsoft.com/office/drawing/2017/decorative" val="1"/>
              </a:ext>
            </a:extLst>
          </p:cNvPr>
          <p:cNvSpPr/>
          <p:nvPr/>
        </p:nvSpPr>
        <p:spPr bwMode="auto">
          <a:xfrm>
            <a:off x="1346200" y="1674855"/>
            <a:ext cx="2307697" cy="525154"/>
          </a:xfrm>
          <a:prstGeom prst="roundRect">
            <a:avLst/>
          </a:prstGeom>
          <a:solidFill>
            <a:srgbClr val="5E6800"/>
          </a:solidFill>
          <a:ln w="5715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dirty="0">
                <a:solidFill>
                  <a:schemeClr val="bg1"/>
                </a:solidFill>
                <a:latin typeface="Calibri" panose="020F0502020204030204" pitchFamily="34" charset="0"/>
                <a:cs typeface="Calibri" panose="020F0502020204030204" pitchFamily="34" charset="0"/>
              </a:rPr>
              <a:t>Jugendcoaches </a:t>
            </a:r>
          </a:p>
          <a:p>
            <a:pPr algn="ctr" defTabSz="616744" eaLnBrk="0" fontAlgn="base" hangingPunct="0">
              <a:spcBef>
                <a:spcPct val="0"/>
              </a:spcBef>
              <a:spcAft>
                <a:spcPct val="0"/>
              </a:spcAft>
            </a:pPr>
            <a:r>
              <a:rPr lang="de-AT" sz="1200" dirty="0">
                <a:solidFill>
                  <a:schemeClr val="bg1"/>
                </a:solidFill>
                <a:latin typeface="Calibri" panose="020F0502020204030204" pitchFamily="34" charset="0"/>
                <a:cs typeface="Calibri" panose="020F0502020204030204" pitchFamily="34" charset="0"/>
              </a:rPr>
              <a:t>(ab individuellem 9. SBJ) </a:t>
            </a:r>
          </a:p>
        </p:txBody>
      </p:sp>
      <p:sp>
        <p:nvSpPr>
          <p:cNvPr id="25" name="Pfeil nach unten 24">
            <a:extLst>
              <a:ext uri="{C183D7F6-B498-43B3-948B-1728B52AA6E4}">
                <adec:decorative xmlns:adec="http://schemas.microsoft.com/office/drawing/2017/decorative" val="1"/>
              </a:ext>
            </a:extLst>
          </p:cNvPr>
          <p:cNvSpPr/>
          <p:nvPr/>
        </p:nvSpPr>
        <p:spPr bwMode="auto">
          <a:xfrm rot="8506622">
            <a:off x="3739343" y="2190794"/>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21" name="Abgerundetes Rechteck 20">
            <a:extLst>
              <a:ext uri="{C183D7F6-B498-43B3-948B-1728B52AA6E4}">
                <adec:decorative xmlns:adec="http://schemas.microsoft.com/office/drawing/2017/decorative" val="1"/>
              </a:ext>
            </a:extLst>
          </p:cNvPr>
          <p:cNvSpPr/>
          <p:nvPr/>
        </p:nvSpPr>
        <p:spPr bwMode="auto">
          <a:xfrm>
            <a:off x="1346200" y="2692078"/>
            <a:ext cx="1925464" cy="501972"/>
          </a:xfrm>
          <a:prstGeom prst="roundRect">
            <a:avLst/>
          </a:prstGeom>
          <a:solidFill>
            <a:srgbClr val="4A0829"/>
          </a:solidFill>
          <a:ln w="5715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dirty="0">
                <a:solidFill>
                  <a:schemeClr val="bg1"/>
                </a:solidFill>
                <a:latin typeface="Calibri" panose="020F0502020204030204" pitchFamily="34" charset="0"/>
                <a:cs typeface="Calibri" panose="020F0502020204030204" pitchFamily="34" charset="0"/>
              </a:rPr>
              <a:t>Schulärztinnen und Schulärzte</a:t>
            </a:r>
          </a:p>
        </p:txBody>
      </p:sp>
      <p:sp>
        <p:nvSpPr>
          <p:cNvPr id="27" name="Pfeil nach unten 26">
            <a:extLst>
              <a:ext uri="{C183D7F6-B498-43B3-948B-1728B52AA6E4}">
                <adec:decorative xmlns:adec="http://schemas.microsoft.com/office/drawing/2017/decorative" val="1"/>
              </a:ext>
            </a:extLst>
          </p:cNvPr>
          <p:cNvSpPr/>
          <p:nvPr/>
        </p:nvSpPr>
        <p:spPr bwMode="auto">
          <a:xfrm rot="5400000">
            <a:off x="3454913" y="2729767"/>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9" name="Ellipse 8">
            <a:extLst>
              <a:ext uri="{C183D7F6-B498-43B3-948B-1728B52AA6E4}">
                <adec:decorative xmlns:adec="http://schemas.microsoft.com/office/drawing/2017/decorative" val="1"/>
              </a:ext>
            </a:extLst>
          </p:cNvPr>
          <p:cNvSpPr/>
          <p:nvPr/>
        </p:nvSpPr>
        <p:spPr bwMode="auto">
          <a:xfrm>
            <a:off x="3775049" y="2392236"/>
            <a:ext cx="1458162" cy="1026114"/>
          </a:xfrm>
          <a:prstGeom prst="ellipse">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b="1" dirty="0">
                <a:latin typeface="Calibri" panose="020F0502020204030204" pitchFamily="34" charset="0"/>
                <a:cs typeface="Calibri" panose="020F0502020204030204" pitchFamily="34" charset="0"/>
              </a:rPr>
              <a:t>Schüler- / Bildungs-  beratung</a:t>
            </a:r>
          </a:p>
        </p:txBody>
      </p:sp>
      <p:sp>
        <p:nvSpPr>
          <p:cNvPr id="22" name="Abgerundetes Rechteck 21">
            <a:extLst>
              <a:ext uri="{C183D7F6-B498-43B3-948B-1728B52AA6E4}">
                <adec:decorative xmlns:adec="http://schemas.microsoft.com/office/drawing/2017/decorative" val="1"/>
              </a:ext>
            </a:extLst>
          </p:cNvPr>
          <p:cNvSpPr/>
          <p:nvPr/>
        </p:nvSpPr>
        <p:spPr bwMode="auto">
          <a:xfrm>
            <a:off x="1346200" y="3642962"/>
            <a:ext cx="2398882" cy="401153"/>
          </a:xfrm>
          <a:prstGeom prst="roundRect">
            <a:avLst/>
          </a:prstGeom>
          <a:solidFill>
            <a:srgbClr val="F5806A"/>
          </a:solidFill>
          <a:ln w="57150" cap="flat" cmpd="sng" algn="ctr">
            <a:solidFill>
              <a:schemeClr val="accent6">
                <a:lumMod val="60000"/>
                <a:lumOff val="40000"/>
              </a:schemeClr>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350" dirty="0">
                <a:solidFill>
                  <a:schemeClr val="bg1"/>
                </a:solidFill>
                <a:latin typeface="Calibri" panose="020F0502020204030204" pitchFamily="34" charset="0"/>
                <a:cs typeface="Calibri" panose="020F0502020204030204" pitchFamily="34" charset="0"/>
              </a:rPr>
              <a:t>  </a:t>
            </a:r>
            <a:r>
              <a:rPr lang="de-AT" sz="1500" dirty="0">
                <a:solidFill>
                  <a:schemeClr val="bg1"/>
                </a:solidFill>
                <a:latin typeface="Calibri" panose="020F0502020204030204" pitchFamily="34" charset="0"/>
                <a:cs typeface="Calibri" panose="020F0502020204030204" pitchFamily="34" charset="0"/>
              </a:rPr>
              <a:t>Kinder- und Jugendhilfe</a:t>
            </a:r>
          </a:p>
        </p:txBody>
      </p:sp>
      <p:sp>
        <p:nvSpPr>
          <p:cNvPr id="24" name="Pfeil nach unten 23">
            <a:extLst>
              <a:ext uri="{C183D7F6-B498-43B3-948B-1728B52AA6E4}">
                <adec:decorative xmlns:adec="http://schemas.microsoft.com/office/drawing/2017/decorative" val="1"/>
              </a:ext>
            </a:extLst>
          </p:cNvPr>
          <p:cNvSpPr/>
          <p:nvPr/>
        </p:nvSpPr>
        <p:spPr bwMode="auto">
          <a:xfrm rot="2597910">
            <a:off x="3854014" y="3328528"/>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17" name="Abgerundetes Rechteck 16">
            <a:extLst>
              <a:ext uri="{C183D7F6-B498-43B3-948B-1728B52AA6E4}">
                <adec:decorative xmlns:adec="http://schemas.microsoft.com/office/drawing/2017/decorative" val="1"/>
              </a:ext>
            </a:extLst>
          </p:cNvPr>
          <p:cNvSpPr/>
          <p:nvPr/>
        </p:nvSpPr>
        <p:spPr bwMode="auto">
          <a:xfrm>
            <a:off x="5314668" y="1663095"/>
            <a:ext cx="2080146" cy="580240"/>
          </a:xfrm>
          <a:prstGeom prst="roundRect">
            <a:avLst/>
          </a:prstGeom>
          <a:solidFill>
            <a:srgbClr val="002060"/>
          </a:solidFill>
          <a:ln w="5715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dirty="0">
                <a:solidFill>
                  <a:schemeClr val="bg1"/>
                </a:solidFill>
                <a:latin typeface="Calibri" panose="020F0502020204030204" pitchFamily="34" charset="0"/>
                <a:cs typeface="Calibri" panose="020F0502020204030204" pitchFamily="34" charset="0"/>
              </a:rPr>
              <a:t>Schulpsychologinnen und Schulpsychologen</a:t>
            </a:r>
          </a:p>
        </p:txBody>
      </p:sp>
      <p:sp>
        <p:nvSpPr>
          <p:cNvPr id="23" name="Pfeil nach unten 22">
            <a:extLst>
              <a:ext uri="{C183D7F6-B498-43B3-948B-1728B52AA6E4}">
                <adec:decorative xmlns:adec="http://schemas.microsoft.com/office/drawing/2017/decorative" val="1"/>
              </a:ext>
            </a:extLst>
          </p:cNvPr>
          <p:cNvSpPr/>
          <p:nvPr/>
        </p:nvSpPr>
        <p:spPr bwMode="auto">
          <a:xfrm rot="12957872">
            <a:off x="5002964" y="2154566"/>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20" name="Abgerundetes Rechteck 19">
            <a:extLst>
              <a:ext uri="{C183D7F6-B498-43B3-948B-1728B52AA6E4}">
                <adec:decorative xmlns:adec="http://schemas.microsoft.com/office/drawing/2017/decorative" val="1"/>
              </a:ext>
            </a:extLst>
          </p:cNvPr>
          <p:cNvSpPr/>
          <p:nvPr/>
        </p:nvSpPr>
        <p:spPr bwMode="auto">
          <a:xfrm>
            <a:off x="5776369" y="2488150"/>
            <a:ext cx="2406403" cy="834285"/>
          </a:xfrm>
          <a:prstGeom prst="roundRect">
            <a:avLst/>
          </a:prstGeom>
          <a:solidFill>
            <a:schemeClr val="accent2">
              <a:lumMod val="50000"/>
            </a:schemeClr>
          </a:solidFill>
          <a:ln w="5715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dirty="0">
                <a:solidFill>
                  <a:schemeClr val="bg1"/>
                </a:solidFill>
                <a:latin typeface="Calibri" panose="020F0502020204030204" pitchFamily="34" charset="0"/>
                <a:cs typeface="Calibri" panose="020F0502020204030204" pitchFamily="34" charset="0"/>
              </a:rPr>
              <a:t>Schulsozialarbeiterinnen und Schulsozialarbeiter </a:t>
            </a:r>
            <a:br>
              <a:rPr lang="de-AT" sz="1500" dirty="0">
                <a:solidFill>
                  <a:schemeClr val="bg1"/>
                </a:solidFill>
                <a:latin typeface="Calibri" panose="020F0502020204030204" pitchFamily="34" charset="0"/>
                <a:cs typeface="Calibri" panose="020F0502020204030204" pitchFamily="34" charset="0"/>
              </a:rPr>
            </a:br>
            <a:r>
              <a:rPr lang="de-AT" sz="1200" dirty="0">
                <a:solidFill>
                  <a:schemeClr val="bg1"/>
                </a:solidFill>
                <a:latin typeface="Calibri" panose="020F0502020204030204" pitchFamily="34" charset="0"/>
                <a:cs typeface="Calibri" panose="020F0502020204030204" pitchFamily="34" charset="0"/>
              </a:rPr>
              <a:t>(so vorhanden)</a:t>
            </a:r>
          </a:p>
        </p:txBody>
      </p:sp>
      <p:sp>
        <p:nvSpPr>
          <p:cNvPr id="29" name="Pfeil nach unten 28">
            <a:extLst>
              <a:ext uri="{C183D7F6-B498-43B3-948B-1728B52AA6E4}">
                <adec:decorative xmlns:adec="http://schemas.microsoft.com/office/drawing/2017/decorative" val="1"/>
              </a:ext>
            </a:extLst>
          </p:cNvPr>
          <p:cNvSpPr/>
          <p:nvPr/>
        </p:nvSpPr>
        <p:spPr bwMode="auto">
          <a:xfrm rot="15475090">
            <a:off x="5363362" y="2636993"/>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26" name="Abgerundetes Rechteck 25">
            <a:extLst>
              <a:ext uri="{C183D7F6-B498-43B3-948B-1728B52AA6E4}">
                <adec:decorative xmlns:adec="http://schemas.microsoft.com/office/drawing/2017/decorative" val="1"/>
              </a:ext>
            </a:extLst>
          </p:cNvPr>
          <p:cNvSpPr/>
          <p:nvPr/>
        </p:nvSpPr>
        <p:spPr bwMode="auto">
          <a:xfrm>
            <a:off x="5314667" y="3557261"/>
            <a:ext cx="2889531" cy="779789"/>
          </a:xfrm>
          <a:prstGeom prst="roundRect">
            <a:avLst/>
          </a:prstGeom>
          <a:solidFill>
            <a:srgbClr val="F4FF86"/>
          </a:solidFill>
          <a:ln w="57150" cap="flat" cmpd="sng" algn="ctr">
            <a:solidFill>
              <a:srgbClr val="92D05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defTabSz="616744" eaLnBrk="0" fontAlgn="base" hangingPunct="0">
              <a:spcBef>
                <a:spcPct val="0"/>
              </a:spcBef>
              <a:spcAft>
                <a:spcPct val="0"/>
              </a:spcAft>
            </a:pPr>
            <a:r>
              <a:rPr lang="de-AT" sz="1500" b="1" dirty="0">
                <a:latin typeface="Calibri" panose="020F0502020204030204" pitchFamily="34" charset="0"/>
                <a:cs typeface="Calibri" panose="020F0502020204030204" pitchFamily="34" charset="0"/>
              </a:rPr>
              <a:t>Außerschulische Beratungsinstitutionen</a:t>
            </a:r>
            <a:br>
              <a:rPr lang="de-AT" sz="1500" b="1" dirty="0">
                <a:latin typeface="Calibri" panose="020F0502020204030204" pitchFamily="34" charset="0"/>
                <a:cs typeface="Calibri" panose="020F0502020204030204" pitchFamily="34" charset="0"/>
              </a:rPr>
            </a:br>
            <a:r>
              <a:rPr lang="de-AT" sz="1200" dirty="0">
                <a:latin typeface="Calibri" panose="020F0502020204030204" pitchFamily="34" charset="0"/>
                <a:cs typeface="Calibri" panose="020F0502020204030204" pitchFamily="34" charset="0"/>
              </a:rPr>
              <a:t>(Safer Internet, Die Möwe etc.)</a:t>
            </a:r>
          </a:p>
        </p:txBody>
      </p:sp>
      <p:sp>
        <p:nvSpPr>
          <p:cNvPr id="28" name="Pfeil nach unten 27">
            <a:extLst>
              <a:ext uri="{C183D7F6-B498-43B3-948B-1728B52AA6E4}">
                <adec:decorative xmlns:adec="http://schemas.microsoft.com/office/drawing/2017/decorative" val="1"/>
              </a:ext>
            </a:extLst>
          </p:cNvPr>
          <p:cNvSpPr/>
          <p:nvPr/>
        </p:nvSpPr>
        <p:spPr bwMode="auto">
          <a:xfrm rot="18570689">
            <a:off x="5002517" y="3303331"/>
            <a:ext cx="216024" cy="351053"/>
          </a:xfrm>
          <a:prstGeom prst="downArrow">
            <a:avLst/>
          </a:prstGeom>
          <a:solidFill>
            <a:srgbClr val="FFECCA"/>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latin typeface="Times"/>
            </a:endParaRPr>
          </a:p>
        </p:txBody>
      </p:sp>
      <p:sp>
        <p:nvSpPr>
          <p:cNvPr id="6" name="Foliennummernplatzhalt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58BE8FA4-E139-4A35-BB71-24F990EF745B}" type="slidenum">
              <a:rPr lang="de-DE" smtClean="0"/>
              <a:pPr/>
              <a:t>24</a:t>
            </a:fld>
            <a:endParaRPr lang="de-DE"/>
          </a:p>
        </p:txBody>
      </p:sp>
    </p:spTree>
    <p:extLst>
      <p:ext uri="{BB962C8B-B14F-4D97-AF65-F5344CB8AC3E}">
        <p14:creationId xmlns:p14="http://schemas.microsoft.com/office/powerpoint/2010/main" val="3300155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p:cNvSpPr>
            <a:spLocks noGrp="1"/>
          </p:cNvSpPr>
          <p:nvPr>
            <p:ph type="title"/>
          </p:nvPr>
        </p:nvSpPr>
        <p:spPr>
          <a:xfrm>
            <a:off x="597151" y="642348"/>
            <a:ext cx="7978525" cy="564151"/>
          </a:xfrm>
        </p:spPr>
        <p:txBody>
          <a:bodyPr/>
          <a:lstStyle/>
          <a:p>
            <a:pPr lvl="0" algn="ctr">
              <a:lnSpc>
                <a:spcPts val="2250"/>
              </a:lnSpc>
              <a:tabLst>
                <a:tab pos="361950" algn="l"/>
              </a:tabLst>
            </a:pPr>
            <a:r>
              <a:rPr lang="de-DE" sz="2100" i="1" dirty="0">
                <a:solidFill>
                  <a:srgbClr val="B87500"/>
                </a:solidFill>
                <a:ea typeface="+mn-ea"/>
              </a:rPr>
              <a:t>	Qualifikation der Schüler- und Bildungsberaterinnen und -berater </a:t>
            </a:r>
            <a:br>
              <a:rPr lang="de-DE" sz="2100" i="1" dirty="0">
                <a:solidFill>
                  <a:srgbClr val="B87500"/>
                </a:solidFill>
                <a:ea typeface="+mn-ea"/>
              </a:rPr>
            </a:br>
            <a:r>
              <a:rPr lang="de-DE" sz="2100" i="1" dirty="0">
                <a:solidFill>
                  <a:srgbClr val="B87500"/>
                </a:solidFill>
                <a:ea typeface="+mn-ea"/>
              </a:rPr>
              <a:t>	und laufende Unterstützung</a:t>
            </a:r>
            <a:br>
              <a:rPr lang="de-AT" sz="2100" i="1" dirty="0">
                <a:solidFill>
                  <a:srgbClr val="B87500"/>
                </a:solidFill>
                <a:ea typeface="+mn-ea"/>
              </a:rPr>
            </a:br>
            <a:endParaRPr lang="de-AT" dirty="0">
              <a:solidFill>
                <a:srgbClr val="B87500"/>
              </a:solidFill>
            </a:endParaRPr>
          </a:p>
        </p:txBody>
      </p:sp>
      <p:sp>
        <p:nvSpPr>
          <p:cNvPr id="3" name="Inhaltsplatzhalter 2"/>
          <p:cNvSpPr>
            <a:spLocks noGrp="1"/>
          </p:cNvSpPr>
          <p:nvPr>
            <p:ph idx="1"/>
          </p:nvPr>
        </p:nvSpPr>
        <p:spPr>
          <a:xfrm>
            <a:off x="597151" y="1492851"/>
            <a:ext cx="8102349" cy="2806100"/>
          </a:xfrm>
        </p:spPr>
        <p:txBody>
          <a:bodyPr/>
          <a:lstStyle/>
          <a:p>
            <a:pPr>
              <a:lnSpc>
                <a:spcPct val="100000"/>
              </a:lnSpc>
              <a:buClr>
                <a:srgbClr val="B87500"/>
              </a:buClr>
              <a:buFont typeface="Wingdings" panose="05000000000000000000" pitchFamily="2" charset="2"/>
              <a:buChar char="ü"/>
            </a:pPr>
            <a:r>
              <a:rPr lang="de-DE" sz="1600" b="1" dirty="0"/>
              <a:t>Absolvierung des Hochschullehrgangs für Schüler- und Bildungsberatung </a:t>
            </a:r>
            <a:r>
              <a:rPr lang="de-DE" sz="1600" dirty="0"/>
              <a:t>nach einheitlichem Rahmencurriculum (Erlass</a:t>
            </a:r>
            <a:r>
              <a:rPr lang="de-AT" sz="1600" dirty="0"/>
              <a:t> 2021-0.436.607</a:t>
            </a:r>
            <a:r>
              <a:rPr lang="de-DE" sz="1600" dirty="0"/>
              <a:t>) im Ausmaß von  12 ECTS an einer Pädagogischen Hochschule</a:t>
            </a:r>
          </a:p>
          <a:p>
            <a:pPr>
              <a:lnSpc>
                <a:spcPct val="100000"/>
              </a:lnSpc>
              <a:buClr>
                <a:srgbClr val="B87500"/>
              </a:buClr>
              <a:buFont typeface="Wingdings" panose="05000000000000000000" pitchFamily="2" charset="2"/>
              <a:buChar char="ü"/>
            </a:pPr>
            <a:r>
              <a:rPr lang="de-DE" sz="1600" b="1" dirty="0"/>
              <a:t>Teilnahme an </a:t>
            </a:r>
            <a:r>
              <a:rPr lang="de-DE" sz="1600" dirty="0"/>
              <a:t>jährlich mind. einer regionalen oder überregionalen Fortbildungsveranstaltung</a:t>
            </a:r>
          </a:p>
          <a:p>
            <a:pPr marL="0" indent="0">
              <a:lnSpc>
                <a:spcPct val="100000"/>
              </a:lnSpc>
              <a:buNone/>
            </a:pPr>
            <a:r>
              <a:rPr lang="de-DE" sz="1600" b="1" i="1" dirty="0">
                <a:solidFill>
                  <a:schemeClr val="tx1"/>
                </a:solidFill>
              </a:rPr>
              <a:t>Unterstützung durch</a:t>
            </a:r>
          </a:p>
          <a:p>
            <a:pPr>
              <a:lnSpc>
                <a:spcPct val="100000"/>
              </a:lnSpc>
              <a:buClr>
                <a:srgbClr val="B87500"/>
              </a:buClr>
              <a:buFont typeface="Wingdings" panose="05000000000000000000" pitchFamily="2" charset="2"/>
              <a:buChar char="§"/>
            </a:pPr>
            <a:r>
              <a:rPr lang="de-DE" sz="1600" b="1" dirty="0"/>
              <a:t>Landes- und Bundes-ARGE-Leitungen </a:t>
            </a:r>
            <a:r>
              <a:rPr lang="de-DE" sz="1400" b="1" dirty="0"/>
              <a:t>für SBB </a:t>
            </a:r>
            <a:r>
              <a:rPr lang="de-DE" sz="1400" dirty="0"/>
              <a:t>(siehe Website der Schulpsychologie) </a:t>
            </a:r>
          </a:p>
          <a:p>
            <a:pPr>
              <a:lnSpc>
                <a:spcPct val="100000"/>
              </a:lnSpc>
              <a:buClr>
                <a:srgbClr val="B87500"/>
              </a:buClr>
              <a:buFont typeface="Wingdings" panose="05000000000000000000" pitchFamily="2" charset="2"/>
              <a:buChar char="§"/>
            </a:pPr>
            <a:r>
              <a:rPr lang="de-DE" sz="1600" b="1" dirty="0"/>
              <a:t>ibobb-Verantwortliche in den Bildungsdirektionen</a:t>
            </a:r>
          </a:p>
          <a:p>
            <a:pPr>
              <a:lnSpc>
                <a:spcPct val="100000"/>
              </a:lnSpc>
              <a:buClr>
                <a:srgbClr val="B87500"/>
              </a:buClr>
              <a:buFont typeface="Wingdings" panose="05000000000000000000" pitchFamily="2" charset="2"/>
              <a:buChar char="§"/>
            </a:pPr>
            <a:r>
              <a:rPr lang="de-DE" sz="1600" b="1" dirty="0"/>
              <a:t>BMB</a:t>
            </a:r>
            <a:r>
              <a:rPr lang="de-DE" sz="1600" dirty="0"/>
              <a:t> </a:t>
            </a:r>
            <a:r>
              <a:rPr lang="de-DE" sz="1400" dirty="0"/>
              <a:t>(Website der Schulpsychologie, Handreichungen, Folder und Veranstaltungen)</a:t>
            </a:r>
            <a:endParaRPr lang="de-AT" sz="1400" dirty="0"/>
          </a:p>
        </p:txBody>
      </p:sp>
      <p:sp>
        <p:nvSpPr>
          <p:cNvPr id="6" name="Foliennummernplatzhalter 5"/>
          <p:cNvSpPr>
            <a:spLocks noGrp="1"/>
          </p:cNvSpPr>
          <p:nvPr>
            <p:ph type="sldNum" sz="quarter" idx="12"/>
          </p:nvPr>
        </p:nvSpPr>
        <p:spPr/>
        <p:txBody>
          <a:bodyPr/>
          <a:lstStyle/>
          <a:p>
            <a:fld id="{58BE8FA4-E139-4A35-BB71-24F990EF745B}" type="slidenum">
              <a:rPr lang="de-DE" smtClean="0"/>
              <a:pPr/>
              <a:t>25</a:t>
            </a:fld>
            <a:endParaRPr lang="de-DE"/>
          </a:p>
        </p:txBody>
      </p:sp>
    </p:spTree>
    <p:extLst>
      <p:ext uri="{BB962C8B-B14F-4D97-AF65-F5344CB8AC3E}">
        <p14:creationId xmlns:p14="http://schemas.microsoft.com/office/powerpoint/2010/main" val="8038669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68156" y="866741"/>
            <a:ext cx="7978525" cy="433425"/>
          </a:xfrm>
        </p:spPr>
        <p:txBody>
          <a:bodyPr/>
          <a:lstStyle/>
          <a:p>
            <a:pPr algn="ctr"/>
            <a:r>
              <a:rPr lang="de-AT" sz="2300" i="1" dirty="0">
                <a:solidFill>
                  <a:schemeClr val="tx1"/>
                </a:solidFill>
              </a:rPr>
              <a:t>Rundschreiben und Erlässe</a:t>
            </a:r>
          </a:p>
        </p:txBody>
      </p:sp>
      <p:sp>
        <p:nvSpPr>
          <p:cNvPr id="17410" name="Rectangle 3"/>
          <p:cNvSpPr>
            <a:spLocks noGrp="1" noChangeArrowheads="1"/>
          </p:cNvSpPr>
          <p:nvPr>
            <p:ph idx="1"/>
          </p:nvPr>
        </p:nvSpPr>
        <p:spPr>
          <a:xfrm>
            <a:off x="657567" y="1694418"/>
            <a:ext cx="7978525" cy="2655514"/>
          </a:xfrm>
        </p:spPr>
        <p:txBody>
          <a:bodyPr/>
          <a:lstStyle/>
          <a:p>
            <a:pPr>
              <a:lnSpc>
                <a:spcPct val="100000"/>
              </a:lnSpc>
              <a:spcAft>
                <a:spcPts val="1800"/>
              </a:spcAft>
              <a:buFont typeface="Wingdings" panose="05000000000000000000" pitchFamily="2" charset="2"/>
              <a:buChar char="ü"/>
            </a:pPr>
            <a:r>
              <a:rPr lang="de-DE" sz="1600" b="1" dirty="0">
                <a:hlinkClick r:id="rId3"/>
              </a:rPr>
              <a:t>Grundsatzerlass für Schüler- und Bildungsberatung</a:t>
            </a:r>
            <a:r>
              <a:rPr lang="de-DE" sz="1600" dirty="0"/>
              <a:t>, </a:t>
            </a:r>
            <a:r>
              <a:rPr lang="de-DE" sz="1400" dirty="0"/>
              <a:t>Rundschreiben Nr. 22/2017</a:t>
            </a:r>
          </a:p>
          <a:p>
            <a:pPr>
              <a:lnSpc>
                <a:spcPct val="100000"/>
              </a:lnSpc>
              <a:spcAft>
                <a:spcPts val="1800"/>
              </a:spcAft>
              <a:buFont typeface="Wingdings" panose="05000000000000000000" pitchFamily="2" charset="2"/>
              <a:buChar char="ü"/>
            </a:pPr>
            <a:r>
              <a:rPr lang="de-DE" sz="1600" b="1" dirty="0">
                <a:hlinkClick r:id="rId3"/>
              </a:rPr>
              <a:t>Grundsatzerlass für Berufsorientierungskoordination</a:t>
            </a:r>
            <a:r>
              <a:rPr lang="de-DE" sz="1600" dirty="0"/>
              <a:t>, </a:t>
            </a:r>
            <a:r>
              <a:rPr lang="de-DE" sz="1400" dirty="0"/>
              <a:t>Rundschreiben Nr. 30/2017</a:t>
            </a:r>
          </a:p>
          <a:p>
            <a:pPr>
              <a:lnSpc>
                <a:spcPct val="100000"/>
              </a:lnSpc>
              <a:spcAft>
                <a:spcPts val="1800"/>
              </a:spcAft>
              <a:buFont typeface="Wingdings" panose="05000000000000000000" pitchFamily="2" charset="2"/>
              <a:buChar char="ü"/>
            </a:pPr>
            <a:r>
              <a:rPr lang="de-DE" sz="1600" b="1" dirty="0">
                <a:hlinkClick r:id="rId4"/>
              </a:rPr>
              <a:t>Informations- und Umsetzungserlass zur Ausbildungspflicht bis 18 </a:t>
            </a:r>
            <a:br>
              <a:rPr lang="de-DE" sz="1600" b="1" dirty="0"/>
            </a:br>
            <a:r>
              <a:rPr lang="de-DE" sz="1400" dirty="0"/>
              <a:t>GZ </a:t>
            </a:r>
            <a:r>
              <a:rPr lang="de-AT" sz="1400" dirty="0"/>
              <a:t>BMB-25.075/0021-II/1/2016</a:t>
            </a:r>
            <a:br>
              <a:rPr lang="de-AT" sz="1400" dirty="0"/>
            </a:br>
            <a:r>
              <a:rPr lang="de-AT" sz="1600" dirty="0"/>
              <a:t>  </a:t>
            </a:r>
            <a:endParaRPr lang="de-DE" sz="1600" dirty="0"/>
          </a:p>
          <a:p>
            <a:endParaRPr lang="de-DE" sz="1600" dirty="0"/>
          </a:p>
        </p:txBody>
      </p:sp>
      <p:sp>
        <p:nvSpPr>
          <p:cNvPr id="5" name="Foliennummernplatzhalter 4"/>
          <p:cNvSpPr>
            <a:spLocks noGrp="1"/>
          </p:cNvSpPr>
          <p:nvPr>
            <p:ph type="sldNum" sz="quarter" idx="12"/>
          </p:nvPr>
        </p:nvSpPr>
        <p:spPr/>
        <p:txBody>
          <a:bodyPr/>
          <a:lstStyle/>
          <a:p>
            <a:fld id="{07F1DCF0-2789-41A3-AD72-088BFF128C4B}" type="slidenum">
              <a:rPr lang="de-DE" smtClean="0"/>
              <a:pPr/>
              <a:t>26</a:t>
            </a:fld>
            <a:endParaRPr lang="de-DE"/>
          </a:p>
        </p:txBody>
      </p:sp>
    </p:spTree>
    <p:extLst>
      <p:ext uri="{BB962C8B-B14F-4D97-AF65-F5344CB8AC3E}">
        <p14:creationId xmlns:p14="http://schemas.microsoft.com/office/powerpoint/2010/main" val="22953697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pPr algn="ctr"/>
            <a:r>
              <a:rPr lang="de-AT" sz="2100" i="1" dirty="0">
                <a:solidFill>
                  <a:schemeClr val="tx1"/>
                </a:solidFill>
              </a:rPr>
              <a:t>Kontakt und weitere Informationen</a:t>
            </a:r>
          </a:p>
        </p:txBody>
      </p:sp>
      <p:sp>
        <p:nvSpPr>
          <p:cNvPr id="3" name="Inhaltsplatzhalter 2"/>
          <p:cNvSpPr>
            <a:spLocks noGrp="1"/>
          </p:cNvSpPr>
          <p:nvPr>
            <p:ph idx="1"/>
          </p:nvPr>
        </p:nvSpPr>
        <p:spPr>
          <a:xfrm>
            <a:off x="646611" y="1359529"/>
            <a:ext cx="8208092" cy="2872838"/>
          </a:xfrm>
        </p:spPr>
        <p:txBody>
          <a:bodyPr/>
          <a:lstStyle/>
          <a:p>
            <a:pPr marL="0" indent="0" algn="ctr">
              <a:buNone/>
            </a:pPr>
            <a:r>
              <a:rPr lang="de-AT" sz="1600" b="1" dirty="0"/>
              <a:t>Abteilung Schulpsychologie, psychosoziale Unterstützung und schulärztlicher Dienst, </a:t>
            </a:r>
            <a:br>
              <a:rPr lang="de-AT" sz="1600" b="1" dirty="0"/>
            </a:br>
            <a:r>
              <a:rPr lang="de-AT" sz="1600" b="1" dirty="0"/>
              <a:t>Schüler- und Bildungsberatung</a:t>
            </a:r>
          </a:p>
          <a:p>
            <a:pPr marL="0" indent="0">
              <a:buNone/>
            </a:pPr>
            <a:r>
              <a:rPr lang="de-AT" sz="1600" dirty="0">
                <a:hlinkClick r:id="rId2"/>
              </a:rPr>
              <a:t>www.schulpsychologie.at &gt; Schüler- und Bildungsberatung</a:t>
            </a:r>
            <a:r>
              <a:rPr lang="de-AT" sz="1600" dirty="0"/>
              <a:t>   </a:t>
            </a:r>
          </a:p>
          <a:p>
            <a:pPr marL="0" indent="0">
              <a:buNone/>
            </a:pPr>
            <a:r>
              <a:rPr lang="de-AT" sz="1600" dirty="0">
                <a:hlinkClick r:id="rId3"/>
              </a:rPr>
              <a:t>www.ibobb.at</a:t>
            </a:r>
            <a:r>
              <a:rPr lang="de-AT" sz="1600" dirty="0"/>
              <a:t> </a:t>
            </a:r>
          </a:p>
          <a:p>
            <a:pPr marL="0" indent="0">
              <a:buNone/>
            </a:pPr>
            <a:r>
              <a:rPr lang="de-DE" sz="1600" dirty="0">
                <a:hlinkClick r:id="rId4"/>
              </a:rPr>
              <a:t>Portal </a:t>
            </a:r>
            <a:r>
              <a:rPr lang="de-DE" sz="1600" dirty="0" err="1">
                <a:hlinkClick r:id="rId4"/>
              </a:rPr>
              <a:t>ibobb</a:t>
            </a:r>
            <a:r>
              <a:rPr lang="de-DE" sz="1600" dirty="0"/>
              <a:t> </a:t>
            </a:r>
          </a:p>
          <a:p>
            <a:pPr marL="0" indent="0">
              <a:buNone/>
            </a:pPr>
            <a:r>
              <a:rPr lang="de-DE" sz="1600" dirty="0">
                <a:hlinkClick r:id="rId5"/>
              </a:rPr>
              <a:t>www.18plus.at</a:t>
            </a:r>
            <a:endParaRPr lang="de-DE" sz="1600" dirty="0"/>
          </a:p>
          <a:p>
            <a:pPr marL="0" indent="0">
              <a:buNone/>
            </a:pPr>
            <a:r>
              <a:rPr lang="de-DE" sz="1600" dirty="0">
                <a:hlinkClick r:id="rId6"/>
              </a:rPr>
              <a:t>www.ausbildungbis18.at</a:t>
            </a:r>
            <a:r>
              <a:rPr lang="de-DE" sz="1600" dirty="0"/>
              <a:t> </a:t>
            </a:r>
          </a:p>
          <a:p>
            <a:pPr marL="0" indent="0">
              <a:buNone/>
            </a:pPr>
            <a:endParaRPr lang="de-AT" dirty="0"/>
          </a:p>
        </p:txBody>
      </p:sp>
      <p:sp>
        <p:nvSpPr>
          <p:cNvPr id="4" name="Foliennummernplatzhalter 3"/>
          <p:cNvSpPr>
            <a:spLocks noGrp="1"/>
          </p:cNvSpPr>
          <p:nvPr>
            <p:ph type="sldNum" sz="quarter" idx="12"/>
          </p:nvPr>
        </p:nvSpPr>
        <p:spPr/>
        <p:txBody>
          <a:bodyPr/>
          <a:lstStyle/>
          <a:p>
            <a:fld id="{58BE8FA4-E139-4A35-BB71-24F990EF745B}" type="slidenum">
              <a:rPr lang="de-DE" smtClean="0"/>
              <a:pPr/>
              <a:t>27</a:t>
            </a:fld>
            <a:endParaRPr lang="de-DE"/>
          </a:p>
        </p:txBody>
      </p:sp>
    </p:spTree>
    <p:extLst>
      <p:ext uri="{BB962C8B-B14F-4D97-AF65-F5344CB8AC3E}">
        <p14:creationId xmlns:p14="http://schemas.microsoft.com/office/powerpoint/2010/main" val="471537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540001" y="788399"/>
            <a:ext cx="7978525" cy="519701"/>
          </a:xfrm>
        </p:spPr>
        <p:txBody>
          <a:bodyPr/>
          <a:lstStyle/>
          <a:p>
            <a:pPr algn="ctr"/>
            <a:r>
              <a:rPr lang="de-DE" sz="2100" i="1" dirty="0">
                <a:solidFill>
                  <a:srgbClr val="B87500"/>
                </a:solidFill>
              </a:rPr>
              <a:t>Auswahl der Lehrerinnen und Lehrer für die SBB</a:t>
            </a:r>
            <a:br>
              <a:rPr lang="de-DE" sz="2100" i="1" dirty="0">
                <a:solidFill>
                  <a:srgbClr val="B87500"/>
                </a:solidFill>
              </a:rPr>
            </a:br>
            <a:endParaRPr lang="de-AT" sz="2100" i="1" dirty="0">
              <a:solidFill>
                <a:srgbClr val="B87500"/>
              </a:solidFill>
            </a:endParaRPr>
          </a:p>
        </p:txBody>
      </p:sp>
      <p:sp>
        <p:nvSpPr>
          <p:cNvPr id="3" name="Inhaltsplatzhalter 2"/>
          <p:cNvSpPr>
            <a:spLocks noGrp="1"/>
          </p:cNvSpPr>
          <p:nvPr>
            <p:ph idx="1"/>
          </p:nvPr>
        </p:nvSpPr>
        <p:spPr>
          <a:xfrm>
            <a:off x="482851" y="1492251"/>
            <a:ext cx="7978525" cy="2743200"/>
          </a:xfrm>
        </p:spPr>
        <p:txBody>
          <a:bodyPr/>
          <a:lstStyle/>
          <a:p>
            <a:r>
              <a:rPr lang="de-DE" dirty="0"/>
              <a:t>Grundvoraussetzungen laut Rundschreiben (Berufserfahrung, Empathie, Kommunikations- und Beratungsfähigkeiten, Interesse für Beratung,…)</a:t>
            </a:r>
          </a:p>
          <a:p>
            <a:r>
              <a:rPr lang="de-DE" dirty="0"/>
              <a:t>Erfolgreiche Teilnahme am schulartenübergreifenden Hochschullehrgang für SBB der jeweiligen Pädagogischen Hochschulen</a:t>
            </a:r>
          </a:p>
          <a:p>
            <a:r>
              <a:rPr lang="de-DE" dirty="0"/>
              <a:t>Auswahl und Bestellung durch Schulleitung unter Einbeziehung des Kollegiums</a:t>
            </a:r>
          </a:p>
          <a:p>
            <a:r>
              <a:rPr lang="de-DE" dirty="0"/>
              <a:t>Enthebung von der Tätigkeit unter Mitwirkung der PV aufgrund mangelnder Eignung oder Ausübung möglich</a:t>
            </a:r>
            <a:endParaRPr lang="de-AT" dirty="0"/>
          </a:p>
        </p:txBody>
      </p:sp>
      <p:sp>
        <p:nvSpPr>
          <p:cNvPr id="6" name="Foliennummernplatzhalter 5"/>
          <p:cNvSpPr>
            <a:spLocks noGrp="1"/>
          </p:cNvSpPr>
          <p:nvPr>
            <p:ph type="sldNum" sz="quarter" idx="12"/>
          </p:nvPr>
        </p:nvSpPr>
        <p:spPr/>
        <p:txBody>
          <a:bodyPr/>
          <a:lstStyle/>
          <a:p>
            <a:fld id="{58BE8FA4-E139-4A35-BB71-24F990EF745B}" type="slidenum">
              <a:rPr lang="de-DE" smtClean="0"/>
              <a:pPr/>
              <a:t>3</a:t>
            </a:fld>
            <a:endParaRPr lang="de-DE"/>
          </a:p>
        </p:txBody>
      </p:sp>
    </p:spTree>
    <p:extLst>
      <p:ext uri="{BB962C8B-B14F-4D97-AF65-F5344CB8AC3E}">
        <p14:creationId xmlns:p14="http://schemas.microsoft.com/office/powerpoint/2010/main" val="917914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pPr algn="ctr"/>
            <a:r>
              <a:rPr lang="de-DE" sz="2100" i="1" dirty="0">
                <a:solidFill>
                  <a:srgbClr val="B87500"/>
                </a:solidFill>
              </a:rPr>
              <a:t>Aufgaben der Schüler- und Bildungsberatung</a:t>
            </a:r>
            <a:br>
              <a:rPr lang="de-AT" sz="2100" i="1" dirty="0">
                <a:solidFill>
                  <a:srgbClr val="B87500"/>
                </a:solidFill>
              </a:rPr>
            </a:br>
            <a:endParaRPr lang="de-AT" sz="2100" dirty="0">
              <a:solidFill>
                <a:srgbClr val="B87500"/>
              </a:solidFill>
            </a:endParaRPr>
          </a:p>
        </p:txBody>
      </p:sp>
      <p:sp>
        <p:nvSpPr>
          <p:cNvPr id="4" name="Pfeil nach unten 3" title="Pfeil nach unten"/>
          <p:cNvSpPr/>
          <p:nvPr/>
        </p:nvSpPr>
        <p:spPr bwMode="auto">
          <a:xfrm>
            <a:off x="4080753" y="1277262"/>
            <a:ext cx="702078" cy="174034"/>
          </a:xfrm>
          <a:prstGeom prst="downArrow">
            <a:avLst/>
          </a:prstGeom>
          <a:solidFill>
            <a:srgbClr val="B87500"/>
          </a:solidFill>
          <a:ln w="9525"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16744" eaLnBrk="0" fontAlgn="base" hangingPunct="0">
              <a:spcBef>
                <a:spcPct val="0"/>
              </a:spcBef>
              <a:spcAft>
                <a:spcPct val="0"/>
              </a:spcAft>
            </a:pPr>
            <a:endParaRPr lang="de-AT" sz="1650">
              <a:solidFill>
                <a:srgbClr val="B87500"/>
              </a:solidFill>
              <a:latin typeface="Times"/>
            </a:endParaRPr>
          </a:p>
        </p:txBody>
      </p:sp>
      <p:sp>
        <p:nvSpPr>
          <p:cNvPr id="5" name="Textfeld 4"/>
          <p:cNvSpPr txBox="1"/>
          <p:nvPr/>
        </p:nvSpPr>
        <p:spPr>
          <a:xfrm>
            <a:off x="1324851" y="1525337"/>
            <a:ext cx="6430192" cy="3085460"/>
          </a:xfrm>
          <a:prstGeom prst="rect">
            <a:avLst/>
          </a:prstGeom>
          <a:noFill/>
        </p:spPr>
        <p:txBody>
          <a:bodyPr wrap="square" rtlCol="0">
            <a:spAutoFit/>
          </a:bodyPr>
          <a:lstStyle/>
          <a:p>
            <a:pPr marL="257175" indent="-257175">
              <a:spcBef>
                <a:spcPts val="1200"/>
              </a:spcBef>
              <a:buFont typeface="Wingdings" panose="05000000000000000000" pitchFamily="2" charset="2"/>
              <a:buChar char="v"/>
            </a:pPr>
            <a:r>
              <a:rPr lang="de-DE" sz="1650" b="1" i="1" dirty="0">
                <a:solidFill>
                  <a:schemeClr val="accent5">
                    <a:lumMod val="50000"/>
                  </a:schemeClr>
                </a:solidFill>
              </a:rPr>
              <a:t>Information</a:t>
            </a:r>
            <a:r>
              <a:rPr lang="de-DE" sz="1650" b="1" dirty="0">
                <a:solidFill>
                  <a:schemeClr val="accent5">
                    <a:lumMod val="50000"/>
                  </a:schemeClr>
                </a:solidFill>
              </a:rPr>
              <a:t> als Orientierungshilfe und Entscheidungsvorbereitung </a:t>
            </a:r>
            <a:r>
              <a:rPr lang="de-DE" sz="1650" dirty="0"/>
              <a:t>für den individuellen (weiteren) Bildungsweg</a:t>
            </a:r>
          </a:p>
          <a:p>
            <a:pPr marL="257175" indent="-257175">
              <a:spcBef>
                <a:spcPts val="1200"/>
              </a:spcBef>
              <a:buFont typeface="Wingdings" panose="05000000000000000000" pitchFamily="2" charset="2"/>
              <a:buChar char="v"/>
            </a:pPr>
            <a:r>
              <a:rPr lang="de-DE" sz="1650" b="1" i="1" dirty="0">
                <a:solidFill>
                  <a:schemeClr val="accent5">
                    <a:lumMod val="50000"/>
                  </a:schemeClr>
                </a:solidFill>
              </a:rPr>
              <a:t>Individuelle Beratung </a:t>
            </a:r>
            <a:r>
              <a:rPr lang="de-DE" sz="1650" dirty="0"/>
              <a:t>und </a:t>
            </a:r>
            <a:r>
              <a:rPr lang="de-DE" sz="1650" b="1" i="1" dirty="0">
                <a:solidFill>
                  <a:schemeClr val="accent5">
                    <a:lumMod val="50000"/>
                  </a:schemeClr>
                </a:solidFill>
              </a:rPr>
              <a:t>Vermittlung von Hilfe</a:t>
            </a:r>
            <a:r>
              <a:rPr lang="de-DE" sz="1650" dirty="0"/>
              <a:t>:</a:t>
            </a:r>
          </a:p>
          <a:p>
            <a:endParaRPr lang="de-DE" sz="600" dirty="0"/>
          </a:p>
          <a:p>
            <a:pPr marL="257175" indent="-257175">
              <a:buFont typeface="Wingdings" panose="05000000000000000000" pitchFamily="2" charset="2"/>
              <a:buChar char="ü"/>
            </a:pPr>
            <a:r>
              <a:rPr lang="de-DE" sz="1500" b="1" dirty="0">
                <a:solidFill>
                  <a:srgbClr val="B87500"/>
                </a:solidFill>
              </a:rPr>
              <a:t>Laufbahn-/Bildungsberatung</a:t>
            </a:r>
            <a:r>
              <a:rPr lang="de-DE" sz="1350" b="1" dirty="0">
                <a:solidFill>
                  <a:srgbClr val="B87500"/>
                </a:solidFill>
              </a:rPr>
              <a:t> </a:t>
            </a:r>
            <a:r>
              <a:rPr lang="de-DE" sz="1350" b="1" dirty="0"/>
              <a:t>bei individuellen Fragen zum (weiteren) (Aus-) Bildungsweg</a:t>
            </a:r>
            <a:r>
              <a:rPr lang="de-DE" sz="1350" dirty="0"/>
              <a:t> und vorhandenen Optionen sowie externer Unterstützungsangebote</a:t>
            </a:r>
          </a:p>
          <a:p>
            <a:pPr marL="257175" indent="-257175">
              <a:spcBef>
                <a:spcPts val="1200"/>
              </a:spcBef>
              <a:buFont typeface="Wingdings" panose="05000000000000000000" pitchFamily="2" charset="2"/>
              <a:buChar char="ü"/>
            </a:pPr>
            <a:r>
              <a:rPr lang="de-DE" sz="1500" b="1" dirty="0">
                <a:solidFill>
                  <a:srgbClr val="B87500"/>
                </a:solidFill>
              </a:rPr>
              <a:t>(Psychosoziale) Problemberatung</a:t>
            </a:r>
            <a:r>
              <a:rPr lang="de-DE" sz="1350" b="1" dirty="0">
                <a:solidFill>
                  <a:srgbClr val="B87500"/>
                </a:solidFill>
              </a:rPr>
              <a:t> </a:t>
            </a:r>
            <a:r>
              <a:rPr lang="de-DE" sz="1350" b="1" dirty="0"/>
              <a:t>bei Schwierigkeiten im Lernen und im sozialen Umfeld</a:t>
            </a:r>
            <a:r>
              <a:rPr lang="de-DE" sz="1350" dirty="0"/>
              <a:t>, die den schulischen Erfolg gefährden</a:t>
            </a:r>
          </a:p>
          <a:p>
            <a:pPr marL="257175" indent="-257175">
              <a:spcBef>
                <a:spcPts val="1200"/>
              </a:spcBef>
              <a:buFont typeface="Wingdings" panose="05000000000000000000" pitchFamily="2" charset="2"/>
              <a:buChar char="ü"/>
            </a:pPr>
            <a:r>
              <a:rPr lang="de-DE" sz="1500" b="1" dirty="0">
                <a:solidFill>
                  <a:srgbClr val="B87500"/>
                </a:solidFill>
              </a:rPr>
              <a:t>Systemberatung</a:t>
            </a:r>
            <a:r>
              <a:rPr lang="de-DE" sz="1500" b="1" dirty="0"/>
              <a:t> </a:t>
            </a:r>
            <a:r>
              <a:rPr lang="de-DE" sz="1350" b="1" dirty="0"/>
              <a:t>für das Kollegium und Unterstützung der Schulleitung </a:t>
            </a:r>
            <a:r>
              <a:rPr lang="de-DE" sz="1350" dirty="0"/>
              <a:t>bei der Vernetzung der Beratenden am Standort</a:t>
            </a:r>
          </a:p>
          <a:p>
            <a:pPr marL="257175" indent="-257175">
              <a:spcBef>
                <a:spcPts val="1200"/>
              </a:spcBef>
              <a:buFont typeface="Wingdings" panose="05000000000000000000" pitchFamily="2" charset="2"/>
              <a:buChar char="ü"/>
            </a:pPr>
            <a:r>
              <a:rPr lang="de-DE" sz="1350" b="1" dirty="0">
                <a:solidFill>
                  <a:srgbClr val="FF0000"/>
                </a:solidFill>
              </a:rPr>
              <a:t>Keine</a:t>
            </a:r>
            <a:r>
              <a:rPr lang="de-DE" sz="1350" b="1" dirty="0"/>
              <a:t> </a:t>
            </a:r>
            <a:r>
              <a:rPr lang="de-DE" sz="1350" b="1" dirty="0">
                <a:solidFill>
                  <a:srgbClr val="FF0000"/>
                </a:solidFill>
              </a:rPr>
              <a:t>Informationstätigkeit</a:t>
            </a:r>
            <a:r>
              <a:rPr lang="de-DE" sz="1350" b="1" dirty="0"/>
              <a:t> an zuführenden Schulen </a:t>
            </a:r>
            <a:r>
              <a:rPr lang="de-DE" sz="1350" dirty="0"/>
              <a:t>über eigenen Schulstandort!</a:t>
            </a:r>
          </a:p>
        </p:txBody>
      </p:sp>
    </p:spTree>
    <p:extLst>
      <p:ext uri="{BB962C8B-B14F-4D97-AF65-F5344CB8AC3E}">
        <p14:creationId xmlns:p14="http://schemas.microsoft.com/office/powerpoint/2010/main" val="1643980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p:cNvSpPr>
            <a:spLocks noGrp="1"/>
          </p:cNvSpPr>
          <p:nvPr>
            <p:ph type="title"/>
          </p:nvPr>
        </p:nvSpPr>
        <p:spPr>
          <a:xfrm>
            <a:off x="564797" y="565659"/>
            <a:ext cx="7978525" cy="433425"/>
          </a:xfrm>
        </p:spPr>
        <p:txBody>
          <a:bodyPr/>
          <a:lstStyle/>
          <a:p>
            <a:pPr algn="ctr"/>
            <a:r>
              <a:rPr lang="de-AT" sz="2100" i="1" dirty="0">
                <a:solidFill>
                  <a:schemeClr val="tx1"/>
                </a:solidFill>
              </a:rPr>
              <a:t>Anzahl der Schüler- und Bildungsberaterinnen und -berater</a:t>
            </a:r>
          </a:p>
        </p:txBody>
      </p:sp>
      <p:pic>
        <p:nvPicPr>
          <p:cNvPr id="11" name="Inhaltsplatzhalter 10" title="Anzahl der SBB"/>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29007" y="963245"/>
            <a:ext cx="6649378" cy="3315163"/>
          </a:xfrm>
        </p:spPr>
      </p:pic>
      <p:pic>
        <p:nvPicPr>
          <p:cNvPr id="17" name="Pfeil" title="Pfeil"/>
          <p:cNvPicPr>
            <a:picLocks noChangeAspect="1"/>
          </p:cNvPicPr>
          <p:nvPr/>
        </p:nvPicPr>
        <p:blipFill>
          <a:blip r:embed="rId4"/>
          <a:stretch>
            <a:fillRect/>
          </a:stretch>
        </p:blipFill>
        <p:spPr>
          <a:xfrm rot="21078467">
            <a:off x="7917432" y="2125610"/>
            <a:ext cx="809560" cy="578257"/>
          </a:xfrm>
          <a:prstGeom prst="rect">
            <a:avLst/>
          </a:prstGeom>
        </p:spPr>
      </p:pic>
      <p:pic>
        <p:nvPicPr>
          <p:cNvPr id="15" name="Grafik 14" title="RIS"/>
          <p:cNvPicPr/>
          <p:nvPr/>
        </p:nvPicPr>
        <p:blipFill>
          <a:blip r:embed="rId5">
            <a:extLst>
              <a:ext uri="{28A0092B-C50C-407E-A947-70E740481C1C}">
                <a14:useLocalDpi xmlns:a14="http://schemas.microsoft.com/office/drawing/2010/main" val="0"/>
              </a:ext>
            </a:extLst>
          </a:blip>
          <a:stretch>
            <a:fillRect/>
          </a:stretch>
        </p:blipFill>
        <p:spPr>
          <a:xfrm>
            <a:off x="974595" y="4524358"/>
            <a:ext cx="664210" cy="514350"/>
          </a:xfrm>
          <a:prstGeom prst="rect">
            <a:avLst/>
          </a:prstGeom>
        </p:spPr>
      </p:pic>
      <p:pic>
        <p:nvPicPr>
          <p:cNvPr id="10" name="Grafik 9" title="Kurztitel"/>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38805" y="4591814"/>
            <a:ext cx="4127350" cy="487722"/>
          </a:xfrm>
          <a:prstGeom prst="rect">
            <a:avLst/>
          </a:prstGeom>
        </p:spPr>
      </p:pic>
    </p:spTree>
    <p:extLst>
      <p:ext uri="{BB962C8B-B14F-4D97-AF65-F5344CB8AC3E}">
        <p14:creationId xmlns:p14="http://schemas.microsoft.com/office/powerpoint/2010/main" val="328723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el 2"/>
          <p:cNvSpPr txBox="1">
            <a:spLocks noGrp="1"/>
          </p:cNvSpPr>
          <p:nvPr>
            <p:ph type="title" idx="4294967295"/>
          </p:nvPr>
        </p:nvSpPr>
        <p:spPr>
          <a:xfrm>
            <a:off x="1619195" y="666206"/>
            <a:ext cx="5362303" cy="8002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300" b="1" i="1" u="none" strike="noStrike" kern="1200" cap="none" spc="0" normalizeH="0" baseline="0" noProof="0" dirty="0">
                <a:ln>
                  <a:noFill/>
                </a:ln>
                <a:solidFill>
                  <a:srgbClr val="B87500"/>
                </a:solidFill>
                <a:effectLst/>
                <a:uLnTx/>
                <a:uFillTx/>
                <a:latin typeface="+mn-lt"/>
                <a:ea typeface="+mn-ea"/>
                <a:cs typeface="+mn-cs"/>
              </a:rPr>
              <a:t>Schüler- und Bildungsberatung versus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300" b="1" i="1" u="none" strike="noStrike" kern="1200" cap="none" spc="0" normalizeH="0" baseline="0" noProof="0" dirty="0">
                <a:ln>
                  <a:noFill/>
                </a:ln>
                <a:solidFill>
                  <a:srgbClr val="B87500"/>
                </a:solidFill>
                <a:effectLst/>
                <a:uLnTx/>
                <a:uFillTx/>
                <a:latin typeface="+mn-lt"/>
                <a:ea typeface="+mn-ea"/>
                <a:cs typeface="+mn-cs"/>
              </a:rPr>
              <a:t>Bildungs- und Berufsorientierung </a:t>
            </a:r>
          </a:p>
        </p:txBody>
      </p:sp>
      <p:sp>
        <p:nvSpPr>
          <p:cNvPr id="5123" name="Rectangle 3"/>
          <p:cNvSpPr>
            <a:spLocks noGrp="1" noChangeArrowheads="1"/>
          </p:cNvSpPr>
          <p:nvPr>
            <p:ph type="body" sz="half" idx="1"/>
          </p:nvPr>
        </p:nvSpPr>
        <p:spPr>
          <a:xfrm>
            <a:off x="557210" y="1802596"/>
            <a:ext cx="3810000" cy="3083719"/>
          </a:xfrm>
          <a:solidFill>
            <a:srgbClr val="FFECCA"/>
          </a:solidFill>
        </p:spPr>
        <p:txBody>
          <a:bodyPr/>
          <a:lstStyle/>
          <a:p>
            <a:pPr marL="0" indent="0">
              <a:lnSpc>
                <a:spcPct val="100000"/>
              </a:lnSpc>
              <a:spcAft>
                <a:spcPts val="600"/>
              </a:spcAft>
              <a:buNone/>
              <a:tabLst>
                <a:tab pos="266700" algn="l"/>
              </a:tabLst>
            </a:pPr>
            <a:r>
              <a:rPr lang="de-DE" altLang="de-DE" sz="2400" b="1" dirty="0"/>
              <a:t> Schüler- und   </a:t>
            </a:r>
          </a:p>
          <a:p>
            <a:pPr marL="0" indent="0">
              <a:lnSpc>
                <a:spcPct val="100000"/>
              </a:lnSpc>
              <a:spcAft>
                <a:spcPts val="600"/>
              </a:spcAft>
              <a:buNone/>
              <a:tabLst>
                <a:tab pos="266700" algn="l"/>
              </a:tabLst>
            </a:pPr>
            <a:r>
              <a:rPr lang="de-DE" altLang="de-DE" sz="2400" b="1" dirty="0"/>
              <a:t> Bildungsberatung</a:t>
            </a:r>
          </a:p>
          <a:p>
            <a:pPr marL="0" indent="0">
              <a:lnSpc>
                <a:spcPct val="100000"/>
              </a:lnSpc>
              <a:spcAft>
                <a:spcPts val="600"/>
              </a:spcAft>
              <a:buNone/>
              <a:tabLst>
                <a:tab pos="984250" algn="l"/>
              </a:tabLst>
            </a:pPr>
            <a:r>
              <a:rPr lang="de-DE" altLang="de-DE" dirty="0"/>
              <a:t>	</a:t>
            </a:r>
            <a:r>
              <a:rPr lang="de-DE" altLang="de-DE" sz="2400" dirty="0"/>
              <a:t>= Information</a:t>
            </a:r>
            <a:br>
              <a:rPr lang="de-DE" altLang="de-DE" sz="2400" dirty="0"/>
            </a:br>
            <a:r>
              <a:rPr lang="de-DE" altLang="de-DE" sz="2400" dirty="0"/>
              <a:t> 	und Beratung</a:t>
            </a:r>
          </a:p>
          <a:p>
            <a:pPr>
              <a:lnSpc>
                <a:spcPct val="100000"/>
              </a:lnSpc>
              <a:spcAft>
                <a:spcPts val="600"/>
              </a:spcAft>
              <a:buFont typeface="Wingdings" panose="05000000000000000000" pitchFamily="2" charset="2"/>
              <a:buChar char="ü"/>
            </a:pPr>
            <a:r>
              <a:rPr lang="de-DE" altLang="de-DE" dirty="0"/>
              <a:t> </a:t>
            </a:r>
            <a:r>
              <a:rPr lang="de-DE" altLang="de-DE" sz="2400" dirty="0"/>
              <a:t>Laufbahnberatung </a:t>
            </a:r>
          </a:p>
          <a:p>
            <a:pPr>
              <a:lnSpc>
                <a:spcPct val="100000"/>
              </a:lnSpc>
              <a:spcAft>
                <a:spcPts val="600"/>
              </a:spcAft>
              <a:buFont typeface="Wingdings" panose="05000000000000000000" pitchFamily="2" charset="2"/>
              <a:buChar char="ü"/>
            </a:pPr>
            <a:r>
              <a:rPr lang="de-DE" altLang="de-DE" sz="2400" dirty="0"/>
              <a:t> Psychosoziale Beratung</a:t>
            </a:r>
          </a:p>
          <a:p>
            <a:pPr>
              <a:lnSpc>
                <a:spcPct val="100000"/>
              </a:lnSpc>
              <a:spcAft>
                <a:spcPts val="600"/>
              </a:spcAft>
              <a:buFont typeface="Wingdings" panose="05000000000000000000" pitchFamily="2" charset="2"/>
              <a:buChar char="ü"/>
            </a:pPr>
            <a:r>
              <a:rPr lang="de-DE" altLang="de-DE" sz="2400" dirty="0"/>
              <a:t> Systemberatung</a:t>
            </a:r>
          </a:p>
          <a:p>
            <a:endParaRPr lang="de-DE" altLang="de-DE" dirty="0"/>
          </a:p>
        </p:txBody>
      </p:sp>
      <p:sp>
        <p:nvSpPr>
          <p:cNvPr id="5124" name="Rectangle 4"/>
          <p:cNvSpPr>
            <a:spLocks noGrp="1" noChangeArrowheads="1"/>
          </p:cNvSpPr>
          <p:nvPr>
            <p:ph type="body" sz="half" idx="2"/>
          </p:nvPr>
        </p:nvSpPr>
        <p:spPr>
          <a:xfrm>
            <a:off x="4597526" y="1684824"/>
            <a:ext cx="3989264" cy="3232280"/>
          </a:xfrm>
        </p:spPr>
        <p:txBody>
          <a:bodyPr/>
          <a:lstStyle/>
          <a:p>
            <a:pPr marL="0" indent="0" algn="ctr">
              <a:lnSpc>
                <a:spcPct val="100000"/>
              </a:lnSpc>
              <a:spcAft>
                <a:spcPts val="0"/>
              </a:spcAft>
              <a:buNone/>
            </a:pPr>
            <a:r>
              <a:rPr lang="de-DE" altLang="de-DE" sz="2300" b="1" dirty="0"/>
              <a:t>Bildungs- und Berufsorientierung </a:t>
            </a:r>
          </a:p>
          <a:p>
            <a:pPr marL="0" indent="0" algn="ctr">
              <a:lnSpc>
                <a:spcPct val="100000"/>
              </a:lnSpc>
              <a:spcAft>
                <a:spcPts val="600"/>
              </a:spcAft>
              <a:buNone/>
            </a:pPr>
            <a:r>
              <a:rPr lang="de-DE" altLang="de-DE" sz="2300" b="1" dirty="0"/>
              <a:t>= Unterricht (Unterstufe)</a:t>
            </a:r>
          </a:p>
          <a:p>
            <a:pPr>
              <a:lnSpc>
                <a:spcPct val="100000"/>
              </a:lnSpc>
              <a:spcAft>
                <a:spcPts val="300"/>
              </a:spcAft>
            </a:pPr>
            <a:r>
              <a:rPr lang="de-DE" altLang="de-DE" sz="1600" dirty="0"/>
              <a:t>Vermittlung von Wissen und Aufbau von Kompetenzen für Bildungs- und Berufsentscheidungen</a:t>
            </a:r>
          </a:p>
          <a:p>
            <a:pPr>
              <a:lnSpc>
                <a:spcPct val="100000"/>
              </a:lnSpc>
              <a:spcAft>
                <a:spcPts val="300"/>
              </a:spcAft>
            </a:pPr>
            <a:r>
              <a:rPr lang="de-DE" altLang="de-DE" sz="1600" dirty="0"/>
              <a:t>Impulse zur persönlichen Auseinander-setzung mit Fragen der Bildungs- und Berufswahl</a:t>
            </a:r>
          </a:p>
          <a:p>
            <a:pPr>
              <a:lnSpc>
                <a:spcPct val="100000"/>
              </a:lnSpc>
              <a:spcAft>
                <a:spcPts val="300"/>
              </a:spcAft>
            </a:pPr>
            <a:r>
              <a:rPr lang="de-DE" altLang="de-DE" sz="1600" dirty="0"/>
              <a:t>Inanspruchnahme von externen Angeboten zur BBO </a:t>
            </a:r>
          </a:p>
        </p:txBody>
      </p:sp>
    </p:spTree>
    <p:extLst>
      <p:ext uri="{BB962C8B-B14F-4D97-AF65-F5344CB8AC3E}">
        <p14:creationId xmlns:p14="http://schemas.microsoft.com/office/powerpoint/2010/main" val="1033823947"/>
      </p:ext>
    </p:extLst>
  </p:cSld>
  <p:clrMapOvr>
    <a:masterClrMapping/>
  </p:clrMapOvr>
  <p:transition advTm="17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2" presetClass="entr" presetSubtype="8" fill="hold" grpId="0" nodeType="afterEffect">
                                  <p:stCondLst>
                                    <p:cond delay="1000"/>
                                  </p:stCondLst>
                                  <p:childTnLst>
                                    <p:set>
                                      <p:cBhvr>
                                        <p:cTn id="11" dur="1" fill="hold">
                                          <p:stCondLst>
                                            <p:cond delay="0"/>
                                          </p:stCondLst>
                                        </p:cTn>
                                        <p:tgtEl>
                                          <p:spTgt spid="5123">
                                            <p:txEl>
                                              <p:pRg st="1" end="1"/>
                                            </p:txEl>
                                          </p:spTgt>
                                        </p:tgtEl>
                                        <p:attrNameLst>
                                          <p:attrName>style.visibility</p:attrName>
                                        </p:attrNameLst>
                                      </p:cBhvr>
                                      <p:to>
                                        <p:strVal val="visible"/>
                                      </p:to>
                                    </p:set>
                                    <p:anim calcmode="lin" valueType="num">
                                      <p:cBhvr additive="base">
                                        <p:cTn id="12"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grpId="0" nodeType="afterEffect">
                                  <p:stCondLst>
                                    <p:cond delay="1000"/>
                                  </p:stCondLst>
                                  <p:childTnLst>
                                    <p:set>
                                      <p:cBhvr>
                                        <p:cTn id="16" dur="1" fill="hold">
                                          <p:stCondLst>
                                            <p:cond delay="0"/>
                                          </p:stCondLst>
                                        </p:cTn>
                                        <p:tgtEl>
                                          <p:spTgt spid="5123">
                                            <p:txEl>
                                              <p:pRg st="2" end="2"/>
                                            </p:txEl>
                                          </p:spTgt>
                                        </p:tgtEl>
                                        <p:attrNameLst>
                                          <p:attrName>style.visibility</p:attrName>
                                        </p:attrNameLst>
                                      </p:cBhvr>
                                      <p:to>
                                        <p:strVal val="visible"/>
                                      </p:to>
                                    </p:set>
                                    <p:anim calcmode="lin" valueType="num">
                                      <p:cBhvr additive="base">
                                        <p:cTn id="17"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4500"/>
                            </p:stCondLst>
                            <p:childTnLst>
                              <p:par>
                                <p:cTn id="20" presetID="2" presetClass="entr" presetSubtype="8" fill="hold" grpId="0" nodeType="afterEffect">
                                  <p:stCondLst>
                                    <p:cond delay="1000"/>
                                  </p:stCondLst>
                                  <p:childTnLst>
                                    <p:set>
                                      <p:cBhvr>
                                        <p:cTn id="21" dur="1" fill="hold">
                                          <p:stCondLst>
                                            <p:cond delay="0"/>
                                          </p:stCondLst>
                                        </p:cTn>
                                        <p:tgtEl>
                                          <p:spTgt spid="5123">
                                            <p:txEl>
                                              <p:pRg st="3" end="3"/>
                                            </p:txEl>
                                          </p:spTgt>
                                        </p:tgtEl>
                                        <p:attrNameLst>
                                          <p:attrName>style.visibility</p:attrName>
                                        </p:attrNameLst>
                                      </p:cBhvr>
                                      <p:to>
                                        <p:strVal val="visible"/>
                                      </p:to>
                                    </p:set>
                                    <p:anim calcmode="lin" valueType="num">
                                      <p:cBhvr additive="base">
                                        <p:cTn id="22" dur="500" fill="hold"/>
                                        <p:tgtEl>
                                          <p:spTgt spid="512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5123">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6000"/>
                            </p:stCondLst>
                            <p:childTnLst>
                              <p:par>
                                <p:cTn id="25" presetID="2" presetClass="entr" presetSubtype="8" fill="hold" grpId="0" nodeType="afterEffect">
                                  <p:stCondLst>
                                    <p:cond delay="1000"/>
                                  </p:stCondLst>
                                  <p:childTnLst>
                                    <p:set>
                                      <p:cBhvr>
                                        <p:cTn id="26" dur="1" fill="hold">
                                          <p:stCondLst>
                                            <p:cond delay="0"/>
                                          </p:stCondLst>
                                        </p:cTn>
                                        <p:tgtEl>
                                          <p:spTgt spid="5123">
                                            <p:txEl>
                                              <p:pRg st="4" end="4"/>
                                            </p:txEl>
                                          </p:spTgt>
                                        </p:tgtEl>
                                        <p:attrNameLst>
                                          <p:attrName>style.visibility</p:attrName>
                                        </p:attrNameLst>
                                      </p:cBhvr>
                                      <p:to>
                                        <p:strVal val="visible"/>
                                      </p:to>
                                    </p:set>
                                    <p:anim calcmode="lin" valueType="num">
                                      <p:cBhvr additive="base">
                                        <p:cTn id="27"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7500"/>
                            </p:stCondLst>
                            <p:childTnLst>
                              <p:par>
                                <p:cTn id="30" presetID="2" presetClass="entr" presetSubtype="8" fill="hold" grpId="0" nodeType="afterEffect">
                                  <p:stCondLst>
                                    <p:cond delay="1000"/>
                                  </p:stCondLst>
                                  <p:childTnLst>
                                    <p:set>
                                      <p:cBhvr>
                                        <p:cTn id="31" dur="1" fill="hold">
                                          <p:stCondLst>
                                            <p:cond delay="0"/>
                                          </p:stCondLst>
                                        </p:cTn>
                                        <p:tgtEl>
                                          <p:spTgt spid="5123">
                                            <p:txEl>
                                              <p:pRg st="5" end="5"/>
                                            </p:txEl>
                                          </p:spTgt>
                                        </p:tgtEl>
                                        <p:attrNameLst>
                                          <p:attrName>style.visibility</p:attrName>
                                        </p:attrNameLst>
                                      </p:cBhvr>
                                      <p:to>
                                        <p:strVal val="visible"/>
                                      </p:to>
                                    </p:set>
                                    <p:anim calcmode="lin" valueType="num">
                                      <p:cBhvr additive="base">
                                        <p:cTn id="32"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5123">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9000"/>
                            </p:stCondLst>
                            <p:childTnLst>
                              <p:par>
                                <p:cTn id="35" presetID="2" presetClass="entr" presetSubtype="2" fill="hold" grpId="0" nodeType="afterEffect">
                                  <p:stCondLst>
                                    <p:cond delay="1000"/>
                                  </p:stCondLst>
                                  <p:childTnLst>
                                    <p:set>
                                      <p:cBhvr>
                                        <p:cTn id="36" dur="1" fill="hold">
                                          <p:stCondLst>
                                            <p:cond delay="0"/>
                                          </p:stCondLst>
                                        </p:cTn>
                                        <p:tgtEl>
                                          <p:spTgt spid="5124">
                                            <p:txEl>
                                              <p:pRg st="0" end="0"/>
                                            </p:txEl>
                                          </p:spTgt>
                                        </p:tgtEl>
                                        <p:attrNameLst>
                                          <p:attrName>style.visibility</p:attrName>
                                        </p:attrNameLst>
                                      </p:cBhvr>
                                      <p:to>
                                        <p:strVal val="visible"/>
                                      </p:to>
                                    </p:set>
                                    <p:anim calcmode="lin" valueType="num">
                                      <p:cBhvr additive="base">
                                        <p:cTn id="37" dur="500" fill="hold"/>
                                        <p:tgtEl>
                                          <p:spTgt spid="5124">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124">
                                            <p:txEl>
                                              <p:pRg st="0" end="0"/>
                                            </p:txEl>
                                          </p:spTgt>
                                        </p:tgtEl>
                                        <p:attrNameLst>
                                          <p:attrName>ppt_y</p:attrName>
                                        </p:attrNameLst>
                                      </p:cBhvr>
                                      <p:tavLst>
                                        <p:tav tm="0">
                                          <p:val>
                                            <p:strVal val="#ppt_y"/>
                                          </p:val>
                                        </p:tav>
                                        <p:tav tm="100000">
                                          <p:val>
                                            <p:strVal val="#ppt_y"/>
                                          </p:val>
                                        </p:tav>
                                      </p:tavLst>
                                    </p:anim>
                                  </p:childTnLst>
                                </p:cTn>
                              </p:par>
                            </p:childTnLst>
                          </p:cTn>
                        </p:par>
                        <p:par>
                          <p:cTn id="39" fill="hold">
                            <p:stCondLst>
                              <p:cond delay="10500"/>
                            </p:stCondLst>
                            <p:childTnLst>
                              <p:par>
                                <p:cTn id="40" presetID="2" presetClass="entr" presetSubtype="2" fill="hold" grpId="0" nodeType="afterEffect">
                                  <p:stCondLst>
                                    <p:cond delay="1000"/>
                                  </p:stCondLst>
                                  <p:childTnLst>
                                    <p:set>
                                      <p:cBhvr>
                                        <p:cTn id="41" dur="1" fill="hold">
                                          <p:stCondLst>
                                            <p:cond delay="0"/>
                                          </p:stCondLst>
                                        </p:cTn>
                                        <p:tgtEl>
                                          <p:spTgt spid="5124">
                                            <p:txEl>
                                              <p:pRg st="1" end="1"/>
                                            </p:txEl>
                                          </p:spTgt>
                                        </p:tgtEl>
                                        <p:attrNameLst>
                                          <p:attrName>style.visibility</p:attrName>
                                        </p:attrNameLst>
                                      </p:cBhvr>
                                      <p:to>
                                        <p:strVal val="visible"/>
                                      </p:to>
                                    </p:set>
                                    <p:anim calcmode="lin" valueType="num">
                                      <p:cBhvr additive="base">
                                        <p:cTn id="42" dur="500" fill="hold"/>
                                        <p:tgtEl>
                                          <p:spTgt spid="5124">
                                            <p:txEl>
                                              <p:pRg st="1" end="1"/>
                                            </p:tx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5124">
                                            <p:txEl>
                                              <p:pRg st="1" end="1"/>
                                            </p:txEl>
                                          </p:spTgt>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12000"/>
                            </p:stCondLst>
                            <p:childTnLst>
                              <p:par>
                                <p:cTn id="45" presetID="2" presetClass="entr" presetSubtype="2" fill="hold" grpId="0" nodeType="afterEffect">
                                  <p:stCondLst>
                                    <p:cond delay="1000"/>
                                  </p:stCondLst>
                                  <p:childTnLst>
                                    <p:set>
                                      <p:cBhvr>
                                        <p:cTn id="46" dur="1" fill="hold">
                                          <p:stCondLst>
                                            <p:cond delay="0"/>
                                          </p:stCondLst>
                                        </p:cTn>
                                        <p:tgtEl>
                                          <p:spTgt spid="5124">
                                            <p:txEl>
                                              <p:pRg st="2" end="2"/>
                                            </p:txEl>
                                          </p:spTgt>
                                        </p:tgtEl>
                                        <p:attrNameLst>
                                          <p:attrName>style.visibility</p:attrName>
                                        </p:attrNameLst>
                                      </p:cBhvr>
                                      <p:to>
                                        <p:strVal val="visible"/>
                                      </p:to>
                                    </p:set>
                                    <p:anim calcmode="lin" valueType="num">
                                      <p:cBhvr additive="base">
                                        <p:cTn id="47" dur="500" fill="hold"/>
                                        <p:tgtEl>
                                          <p:spTgt spid="5124">
                                            <p:txEl>
                                              <p:pRg st="2" end="2"/>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5124">
                                            <p:txEl>
                                              <p:pRg st="2" end="2"/>
                                            </p:txEl>
                                          </p:spTgt>
                                        </p:tgtEl>
                                        <p:attrNameLst>
                                          <p:attrName>ppt_y</p:attrName>
                                        </p:attrNameLst>
                                      </p:cBhvr>
                                      <p:tavLst>
                                        <p:tav tm="0">
                                          <p:val>
                                            <p:strVal val="#ppt_y"/>
                                          </p:val>
                                        </p:tav>
                                        <p:tav tm="100000">
                                          <p:val>
                                            <p:strVal val="#ppt_y"/>
                                          </p:val>
                                        </p:tav>
                                      </p:tavLst>
                                    </p:anim>
                                  </p:childTnLst>
                                </p:cTn>
                              </p:par>
                            </p:childTnLst>
                          </p:cTn>
                        </p:par>
                        <p:par>
                          <p:cTn id="49" fill="hold">
                            <p:stCondLst>
                              <p:cond delay="13500"/>
                            </p:stCondLst>
                            <p:childTnLst>
                              <p:par>
                                <p:cTn id="50" presetID="2" presetClass="entr" presetSubtype="2" fill="hold" grpId="0" nodeType="afterEffect">
                                  <p:stCondLst>
                                    <p:cond delay="1000"/>
                                  </p:stCondLst>
                                  <p:childTnLst>
                                    <p:set>
                                      <p:cBhvr>
                                        <p:cTn id="51" dur="1" fill="hold">
                                          <p:stCondLst>
                                            <p:cond delay="0"/>
                                          </p:stCondLst>
                                        </p:cTn>
                                        <p:tgtEl>
                                          <p:spTgt spid="5124">
                                            <p:txEl>
                                              <p:pRg st="3" end="3"/>
                                            </p:txEl>
                                          </p:spTgt>
                                        </p:tgtEl>
                                        <p:attrNameLst>
                                          <p:attrName>style.visibility</p:attrName>
                                        </p:attrNameLst>
                                      </p:cBhvr>
                                      <p:to>
                                        <p:strVal val="visible"/>
                                      </p:to>
                                    </p:set>
                                    <p:anim calcmode="lin" valueType="num">
                                      <p:cBhvr additive="base">
                                        <p:cTn id="52" dur="500" fill="hold"/>
                                        <p:tgtEl>
                                          <p:spTgt spid="5124">
                                            <p:txEl>
                                              <p:pRg st="3" end="3"/>
                                            </p:txEl>
                                          </p:spTgt>
                                        </p:tgtEl>
                                        <p:attrNameLst>
                                          <p:attrName>ppt_x</p:attrName>
                                        </p:attrNameLst>
                                      </p:cBhvr>
                                      <p:tavLst>
                                        <p:tav tm="0">
                                          <p:val>
                                            <p:strVal val="1+#ppt_w/2"/>
                                          </p:val>
                                        </p:tav>
                                        <p:tav tm="100000">
                                          <p:val>
                                            <p:strVal val="#ppt_x"/>
                                          </p:val>
                                        </p:tav>
                                      </p:tavLst>
                                    </p:anim>
                                    <p:anim calcmode="lin" valueType="num">
                                      <p:cBhvr additive="base">
                                        <p:cTn id="53" dur="500" fill="hold"/>
                                        <p:tgtEl>
                                          <p:spTgt spid="5124">
                                            <p:txEl>
                                              <p:pRg st="3" end="3"/>
                                            </p:txEl>
                                          </p:spTgt>
                                        </p:tgtEl>
                                        <p:attrNameLst>
                                          <p:attrName>ppt_y</p:attrName>
                                        </p:attrNameLst>
                                      </p:cBhvr>
                                      <p:tavLst>
                                        <p:tav tm="0">
                                          <p:val>
                                            <p:strVal val="#ppt_y"/>
                                          </p:val>
                                        </p:tav>
                                        <p:tav tm="100000">
                                          <p:val>
                                            <p:strVal val="#ppt_y"/>
                                          </p:val>
                                        </p:tav>
                                      </p:tavLst>
                                    </p:anim>
                                  </p:childTnLst>
                                </p:cTn>
                              </p:par>
                            </p:childTnLst>
                          </p:cTn>
                        </p:par>
                        <p:par>
                          <p:cTn id="54" fill="hold">
                            <p:stCondLst>
                              <p:cond delay="15000"/>
                            </p:stCondLst>
                            <p:childTnLst>
                              <p:par>
                                <p:cTn id="55" presetID="2" presetClass="entr" presetSubtype="2" fill="hold" grpId="0" nodeType="afterEffect">
                                  <p:stCondLst>
                                    <p:cond delay="2000"/>
                                  </p:stCondLst>
                                  <p:childTnLst>
                                    <p:set>
                                      <p:cBhvr>
                                        <p:cTn id="56" dur="1" fill="hold">
                                          <p:stCondLst>
                                            <p:cond delay="0"/>
                                          </p:stCondLst>
                                        </p:cTn>
                                        <p:tgtEl>
                                          <p:spTgt spid="5124">
                                            <p:txEl>
                                              <p:pRg st="4" end="4"/>
                                            </p:txEl>
                                          </p:spTgt>
                                        </p:tgtEl>
                                        <p:attrNameLst>
                                          <p:attrName>style.visibility</p:attrName>
                                        </p:attrNameLst>
                                      </p:cBhvr>
                                      <p:to>
                                        <p:strVal val="visible"/>
                                      </p:to>
                                    </p:set>
                                    <p:anim calcmode="lin" valueType="num">
                                      <p:cBhvr additive="base">
                                        <p:cTn id="57" dur="500" fill="hold"/>
                                        <p:tgtEl>
                                          <p:spTgt spid="5124">
                                            <p:txEl>
                                              <p:pRg st="4" end="4"/>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512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advAuto="1000"/>
      <p:bldP spid="5124" grpId="0" build="p" autoUpdateAnimBg="0" advAuto="100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C183D7F6-B498-43B3-948B-1728B52AA6E4}">
                <adec:decorative xmlns:adec="http://schemas.microsoft.com/office/drawing/2017/decorative" val="1"/>
              </a:ext>
            </a:extLst>
          </p:cNvPr>
          <p:cNvSpPr>
            <a:spLocks noGrp="1"/>
          </p:cNvSpPr>
          <p:nvPr>
            <p:ph type="title"/>
          </p:nvPr>
        </p:nvSpPr>
        <p:spPr>
          <a:xfrm>
            <a:off x="540001" y="677441"/>
            <a:ext cx="7978525" cy="608601"/>
          </a:xfrm>
        </p:spPr>
        <p:txBody>
          <a:bodyPr/>
          <a:lstStyle/>
          <a:p>
            <a:pPr lvl="0" algn="ctr" fontAlgn="base">
              <a:lnSpc>
                <a:spcPct val="100000"/>
              </a:lnSpc>
              <a:spcAft>
                <a:spcPct val="0"/>
              </a:spcAft>
            </a:pPr>
            <a:r>
              <a:rPr lang="de-AT" altLang="de-DE" sz="2100" i="1" dirty="0">
                <a:solidFill>
                  <a:schemeClr val="tx1"/>
                </a:solidFill>
                <a:ea typeface="ＭＳ Ｐゴシック" pitchFamily="-72" charset="-128"/>
              </a:rPr>
              <a:t>Schulstandortorientiertes Konzept von Information, </a:t>
            </a:r>
            <a:br>
              <a:rPr lang="de-AT" altLang="de-DE" sz="2100" i="1" dirty="0">
                <a:solidFill>
                  <a:schemeClr val="tx1"/>
                </a:solidFill>
                <a:ea typeface="ＭＳ Ｐゴシック" pitchFamily="-72" charset="-128"/>
              </a:rPr>
            </a:br>
            <a:r>
              <a:rPr lang="de-AT" altLang="de-DE" sz="2100" i="1" dirty="0">
                <a:solidFill>
                  <a:schemeClr val="tx1"/>
                </a:solidFill>
                <a:ea typeface="ＭＳ Ｐゴシック" pitchFamily="-72" charset="-128"/>
              </a:rPr>
              <a:t>Beratung und Orientierung (Unterstufe)</a:t>
            </a:r>
            <a:br>
              <a:rPr lang="de-AT" altLang="de-DE" sz="2100" dirty="0">
                <a:solidFill>
                  <a:schemeClr val="tx1"/>
                </a:solidFill>
                <a:ea typeface="ＭＳ Ｐゴシック" pitchFamily="-72" charset="-128"/>
              </a:rPr>
            </a:br>
            <a:endParaRPr lang="de-AT" sz="2100" dirty="0">
              <a:solidFill>
                <a:schemeClr val="tx1"/>
              </a:solidFill>
            </a:endParaRPr>
          </a:p>
        </p:txBody>
      </p:sp>
      <p:sp>
        <p:nvSpPr>
          <p:cNvPr id="11" name="AutoShape 12">
            <a:extLst>
              <a:ext uri="{C183D7F6-B498-43B3-948B-1728B52AA6E4}">
                <adec:decorative xmlns:adec="http://schemas.microsoft.com/office/drawing/2017/decorative" val="1"/>
              </a:ext>
            </a:extLst>
          </p:cNvPr>
          <p:cNvSpPr>
            <a:spLocks noChangeArrowheads="1"/>
          </p:cNvSpPr>
          <p:nvPr/>
        </p:nvSpPr>
        <p:spPr bwMode="auto">
          <a:xfrm>
            <a:off x="3257550" y="1504901"/>
            <a:ext cx="2654299" cy="502395"/>
          </a:xfrm>
          <a:prstGeom prst="roundRect">
            <a:avLst>
              <a:gd name="adj" fmla="val 16667"/>
            </a:avLst>
          </a:prstGeom>
          <a:solidFill>
            <a:srgbClr val="A5A5A5">
              <a:lumMod val="40000"/>
              <a:lumOff val="60000"/>
            </a:srgbClr>
          </a:solidFill>
          <a:ln w="9525">
            <a:solidFill>
              <a:srgbClr val="3E3E40"/>
            </a:solidFill>
            <a:round/>
            <a:headEnd/>
            <a:tailEnd/>
          </a:ln>
        </p:spPr>
        <p:txBody>
          <a:bodyPr wrap="none" anchor="ct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AT" altLang="de-DE" sz="1800" b="0"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rPr>
              <a:t>BBO-Unterricht</a:t>
            </a:r>
            <a:endParaRPr kumimoji="0" lang="de-AT" altLang="de-DE" sz="1400" b="0"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endParaRPr>
          </a:p>
        </p:txBody>
      </p:sp>
      <p:cxnSp>
        <p:nvCxnSpPr>
          <p:cNvPr id="16" name="AutoShape 15">
            <a:extLst>
              <a:ext uri="{C183D7F6-B498-43B3-948B-1728B52AA6E4}">
                <adec:decorative xmlns:adec="http://schemas.microsoft.com/office/drawing/2017/decorative" val="1"/>
              </a:ext>
            </a:extLst>
          </p:cNvPr>
          <p:cNvCxnSpPr>
            <a:cxnSpLocks noChangeShapeType="1"/>
          </p:cNvCxnSpPr>
          <p:nvPr/>
        </p:nvCxnSpPr>
        <p:spPr bwMode="auto">
          <a:xfrm flipH="1">
            <a:off x="3286316" y="2013070"/>
            <a:ext cx="872195" cy="617764"/>
          </a:xfrm>
          <a:prstGeom prst="straightConnector1">
            <a:avLst/>
          </a:prstGeom>
          <a:noFill/>
          <a:ln w="25400">
            <a:solidFill>
              <a:srgbClr val="3E3E4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 Box 5">
            <a:extLst>
              <a:ext uri="{C183D7F6-B498-43B3-948B-1728B52AA6E4}">
                <adec:decorative xmlns:adec="http://schemas.microsoft.com/office/drawing/2017/decorative" val="1"/>
              </a:ext>
            </a:extLst>
          </p:cNvPr>
          <p:cNvSpPr txBox="1">
            <a:spLocks noChangeArrowheads="1"/>
          </p:cNvSpPr>
          <p:nvPr/>
        </p:nvSpPr>
        <p:spPr bwMode="auto">
          <a:xfrm>
            <a:off x="2402757" y="2630834"/>
            <a:ext cx="104067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fontAlgn="base">
              <a:spcBef>
                <a:spcPct val="0"/>
              </a:spcBef>
              <a:spcAft>
                <a:spcPct val="0"/>
              </a:spcAft>
              <a:buFontTx/>
              <a:buNone/>
            </a:pPr>
            <a:r>
              <a:rPr kumimoji="0" lang="de-AT" altLang="de-DE" sz="1400" b="1" dirty="0">
                <a:solidFill>
                  <a:srgbClr val="3E3E40"/>
                </a:solidFill>
                <a:latin typeface="Arial" charset="0"/>
                <a:ea typeface="ＭＳ Ｐゴシック" pitchFamily="-72" charset="-128"/>
              </a:rPr>
              <a:t>Unterricht</a:t>
            </a:r>
          </a:p>
        </p:txBody>
      </p:sp>
      <p:cxnSp>
        <p:nvCxnSpPr>
          <p:cNvPr id="19" name="AutoShape 16">
            <a:extLst>
              <a:ext uri="{C183D7F6-B498-43B3-948B-1728B52AA6E4}">
                <adec:decorative xmlns:adec="http://schemas.microsoft.com/office/drawing/2017/decorative" val="1"/>
              </a:ext>
            </a:extLst>
          </p:cNvPr>
          <p:cNvCxnSpPr>
            <a:cxnSpLocks noChangeShapeType="1"/>
          </p:cNvCxnSpPr>
          <p:nvPr/>
        </p:nvCxnSpPr>
        <p:spPr bwMode="auto">
          <a:xfrm>
            <a:off x="4489695" y="2021097"/>
            <a:ext cx="958599" cy="464520"/>
          </a:xfrm>
          <a:prstGeom prst="straightConnector1">
            <a:avLst/>
          </a:prstGeom>
          <a:noFill/>
          <a:ln w="25400">
            <a:solidFill>
              <a:srgbClr val="3E3E4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Text Box 6">
            <a:extLst>
              <a:ext uri="{C183D7F6-B498-43B3-948B-1728B52AA6E4}">
                <adec:decorative xmlns:adec="http://schemas.microsoft.com/office/drawing/2017/decorative" val="1"/>
              </a:ext>
            </a:extLst>
          </p:cNvPr>
          <p:cNvSpPr txBox="1">
            <a:spLocks noChangeArrowheads="1"/>
          </p:cNvSpPr>
          <p:nvPr/>
        </p:nvSpPr>
        <p:spPr bwMode="auto">
          <a:xfrm>
            <a:off x="5397624" y="2316332"/>
            <a:ext cx="13591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fontAlgn="base">
              <a:spcBef>
                <a:spcPct val="0"/>
              </a:spcBef>
              <a:spcAft>
                <a:spcPct val="0"/>
              </a:spcAft>
              <a:buFontTx/>
              <a:buNone/>
            </a:pPr>
            <a:r>
              <a:rPr kumimoji="0" lang="de-AT" altLang="de-DE" sz="1400" b="1" dirty="0">
                <a:solidFill>
                  <a:srgbClr val="3E3E40"/>
                </a:solidFill>
                <a:latin typeface="Calibri" panose="020F0502020204030204" pitchFamily="34" charset="0"/>
                <a:ea typeface="ＭＳ Ｐゴシック" pitchFamily="-72" charset="-128"/>
                <a:cs typeface="Calibri" panose="020F0502020204030204" pitchFamily="34" charset="0"/>
              </a:rPr>
              <a:t>Praxiserfahrung</a:t>
            </a:r>
          </a:p>
        </p:txBody>
      </p:sp>
      <p:sp>
        <p:nvSpPr>
          <p:cNvPr id="9" name="AutoShape 13">
            <a:extLst>
              <a:ext uri="{C183D7F6-B498-43B3-948B-1728B52AA6E4}">
                <adec:decorative xmlns:adec="http://schemas.microsoft.com/office/drawing/2017/decorative" val="1"/>
              </a:ext>
            </a:extLst>
          </p:cNvPr>
          <p:cNvSpPr>
            <a:spLocks noChangeArrowheads="1"/>
          </p:cNvSpPr>
          <p:nvPr/>
        </p:nvSpPr>
        <p:spPr bwMode="auto">
          <a:xfrm>
            <a:off x="540001" y="1647995"/>
            <a:ext cx="2160588" cy="668337"/>
          </a:xfrm>
          <a:prstGeom prst="roundRect">
            <a:avLst>
              <a:gd name="adj" fmla="val 16667"/>
            </a:avLst>
          </a:prstGeom>
          <a:solidFill>
            <a:srgbClr val="FFD900">
              <a:lumMod val="20000"/>
              <a:lumOff val="80000"/>
            </a:srgbClr>
          </a:solidFill>
          <a:ln w="9525">
            <a:solidFill>
              <a:srgbClr val="3E3E40"/>
            </a:solidFill>
            <a:round/>
            <a:headEnd/>
            <a:tailEnd/>
          </a:ln>
        </p:spPr>
        <p:txBody>
          <a:bodyPr wrap="none" anchor="ct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AT" altLang="de-DE" sz="1400" b="0"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rPr>
              <a:t>alle Lehrpersonen</a:t>
            </a:r>
            <a:br>
              <a:rPr kumimoji="0" lang="de-AT" altLang="de-DE" sz="1400" b="0"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rPr>
            </a:br>
            <a:r>
              <a:rPr kumimoji="0" lang="de-AT" altLang="de-DE" sz="1400" b="0"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rPr>
              <a:t>(Fortbildungsmaßnahmen)</a:t>
            </a:r>
          </a:p>
        </p:txBody>
      </p:sp>
      <p:cxnSp>
        <p:nvCxnSpPr>
          <p:cNvPr id="13" name="AutoShape 14">
            <a:extLst>
              <a:ext uri="{C183D7F6-B498-43B3-948B-1728B52AA6E4}">
                <adec:decorative xmlns:adec="http://schemas.microsoft.com/office/drawing/2017/decorative" val="1"/>
              </a:ext>
            </a:extLst>
          </p:cNvPr>
          <p:cNvCxnSpPr>
            <a:cxnSpLocks noChangeShapeType="1"/>
          </p:cNvCxnSpPr>
          <p:nvPr/>
        </p:nvCxnSpPr>
        <p:spPr bwMode="auto">
          <a:xfrm>
            <a:off x="1550062" y="2337266"/>
            <a:ext cx="855537" cy="403798"/>
          </a:xfrm>
          <a:prstGeom prst="straightConnector1">
            <a:avLst/>
          </a:prstGeom>
          <a:noFill/>
          <a:ln w="25400">
            <a:solidFill>
              <a:srgbClr val="3E3E4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Ellipse 18">
            <a:extLst>
              <a:ext uri="{C183D7F6-B498-43B3-948B-1728B52AA6E4}">
                <adec:decorative xmlns:adec="http://schemas.microsoft.com/office/drawing/2017/decorative" val="1"/>
              </a:ext>
            </a:extLst>
          </p:cNvPr>
          <p:cNvSpPr>
            <a:spLocks noChangeArrowheads="1"/>
          </p:cNvSpPr>
          <p:nvPr/>
        </p:nvSpPr>
        <p:spPr bwMode="auto">
          <a:xfrm>
            <a:off x="1173727" y="3264223"/>
            <a:ext cx="1651000" cy="518685"/>
          </a:xfrm>
          <a:prstGeom prst="ellipse">
            <a:avLst/>
          </a:prstGeom>
          <a:noFill/>
          <a:ln w="38100" algn="ctr">
            <a:solidFill>
              <a:schemeClr val="accent6">
                <a:lumMod val="50000"/>
              </a:schemeClr>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fontAlgn="base">
              <a:spcBef>
                <a:spcPct val="0"/>
              </a:spcBef>
              <a:spcAft>
                <a:spcPct val="0"/>
              </a:spcAft>
              <a:buFontTx/>
              <a:buNone/>
            </a:pPr>
            <a:endParaRPr kumimoji="0" lang="de-DE" altLang="de-DE" sz="4000">
              <a:solidFill>
                <a:srgbClr val="3E3E40"/>
              </a:solidFill>
              <a:latin typeface="Times New Roman" pitchFamily="18" charset="0"/>
              <a:ea typeface="ＭＳ Ｐゴシック" pitchFamily="-72" charset="-128"/>
            </a:endParaRPr>
          </a:p>
        </p:txBody>
      </p:sp>
      <p:sp>
        <p:nvSpPr>
          <p:cNvPr id="29" name="Text Box 3">
            <a:extLst>
              <a:ext uri="{C183D7F6-B498-43B3-948B-1728B52AA6E4}">
                <adec:decorative xmlns:adec="http://schemas.microsoft.com/office/drawing/2017/decorative" val="1"/>
              </a:ext>
            </a:extLst>
          </p:cNvPr>
          <p:cNvSpPr txBox="1">
            <a:spLocks noChangeArrowheads="1"/>
          </p:cNvSpPr>
          <p:nvPr/>
        </p:nvSpPr>
        <p:spPr bwMode="auto">
          <a:xfrm>
            <a:off x="1416425" y="3423177"/>
            <a:ext cx="107382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algn="ctr" fontAlgn="base">
              <a:spcBef>
                <a:spcPct val="0"/>
              </a:spcBef>
              <a:spcAft>
                <a:spcPct val="0"/>
              </a:spcAft>
              <a:buFontTx/>
              <a:buNone/>
            </a:pPr>
            <a:r>
              <a:rPr kumimoji="0" lang="de-AT" altLang="de-DE" sz="1400" b="1" dirty="0">
                <a:solidFill>
                  <a:srgbClr val="3E3E40"/>
                </a:solidFill>
                <a:latin typeface="Calibri" panose="020F0502020204030204" pitchFamily="34" charset="0"/>
                <a:ea typeface="ＭＳ Ｐゴシック" pitchFamily="-72" charset="-128"/>
                <a:cs typeface="Calibri" panose="020F0502020204030204" pitchFamily="34" charset="0"/>
              </a:rPr>
              <a:t>Information</a:t>
            </a:r>
          </a:p>
        </p:txBody>
      </p:sp>
      <p:sp>
        <p:nvSpPr>
          <p:cNvPr id="38" name="Ellipse 19">
            <a:extLst>
              <a:ext uri="{C183D7F6-B498-43B3-948B-1728B52AA6E4}">
                <adec:decorative xmlns:adec="http://schemas.microsoft.com/office/drawing/2017/decorative" val="1"/>
              </a:ext>
            </a:extLst>
          </p:cNvPr>
          <p:cNvSpPr>
            <a:spLocks noChangeArrowheads="1"/>
          </p:cNvSpPr>
          <p:nvPr/>
        </p:nvSpPr>
        <p:spPr bwMode="auto">
          <a:xfrm>
            <a:off x="5824921" y="3138430"/>
            <a:ext cx="1652400" cy="518400"/>
          </a:xfrm>
          <a:prstGeom prst="ellipse">
            <a:avLst/>
          </a:prstGeom>
          <a:noFill/>
          <a:ln w="38100" algn="ctr">
            <a:solidFill>
              <a:srgbClr val="FFD900">
                <a:lumMod val="50000"/>
              </a:srgbClr>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de-DE" altLang="de-DE" sz="4000" b="0" i="0" u="none" strike="noStrike" kern="0" cap="none" spc="0" normalizeH="0" baseline="0" noProof="0">
              <a:ln>
                <a:noFill/>
              </a:ln>
              <a:solidFill>
                <a:srgbClr val="3E3E40"/>
              </a:solidFill>
              <a:effectLst/>
              <a:uLnTx/>
              <a:uFillTx/>
              <a:latin typeface="Times New Roman" pitchFamily="18" charset="0"/>
              <a:ea typeface="ＭＳ Ｐゴシック" pitchFamily="-72" charset="-128"/>
            </a:endParaRPr>
          </a:p>
        </p:txBody>
      </p:sp>
      <p:sp>
        <p:nvSpPr>
          <p:cNvPr id="39" name="Text Box 4">
            <a:extLst>
              <a:ext uri="{C183D7F6-B498-43B3-948B-1728B52AA6E4}">
                <adec:decorative xmlns:adec="http://schemas.microsoft.com/office/drawing/2017/decorative" val="1"/>
              </a:ext>
            </a:extLst>
          </p:cNvPr>
          <p:cNvSpPr txBox="1">
            <a:spLocks noChangeArrowheads="1"/>
          </p:cNvSpPr>
          <p:nvPr/>
        </p:nvSpPr>
        <p:spPr bwMode="auto">
          <a:xfrm>
            <a:off x="6094587" y="3328492"/>
            <a:ext cx="86190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fontAlgn="base">
              <a:spcBef>
                <a:spcPct val="0"/>
              </a:spcBef>
              <a:spcAft>
                <a:spcPct val="0"/>
              </a:spcAft>
              <a:buFontTx/>
              <a:buNone/>
            </a:pPr>
            <a:r>
              <a:rPr kumimoji="0" lang="de-AT" altLang="de-DE" sz="1400" b="1" dirty="0">
                <a:solidFill>
                  <a:srgbClr val="3E3E40"/>
                </a:solidFill>
                <a:latin typeface="Calibri" panose="020F0502020204030204" pitchFamily="34" charset="0"/>
                <a:ea typeface="ＭＳ Ｐゴシック" pitchFamily="-72" charset="-128"/>
                <a:cs typeface="Calibri" panose="020F0502020204030204" pitchFamily="34" charset="0"/>
              </a:rPr>
              <a:t>Beratung</a:t>
            </a:r>
          </a:p>
        </p:txBody>
      </p:sp>
      <p:cxnSp>
        <p:nvCxnSpPr>
          <p:cNvPr id="26" name="AutoShape 18">
            <a:extLst>
              <a:ext uri="{C183D7F6-B498-43B3-948B-1728B52AA6E4}">
                <adec:decorative xmlns:adec="http://schemas.microsoft.com/office/drawing/2017/decorative" val="1"/>
              </a:ext>
            </a:extLst>
          </p:cNvPr>
          <p:cNvCxnSpPr>
            <a:cxnSpLocks noChangeShapeType="1"/>
          </p:cNvCxnSpPr>
          <p:nvPr/>
        </p:nvCxnSpPr>
        <p:spPr bwMode="auto">
          <a:xfrm flipV="1">
            <a:off x="4198394" y="3552775"/>
            <a:ext cx="1730658" cy="821520"/>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AutoShape 17">
            <a:extLst>
              <a:ext uri="{C183D7F6-B498-43B3-948B-1728B52AA6E4}">
                <adec:decorative xmlns:adec="http://schemas.microsoft.com/office/drawing/2017/decorative" val="1"/>
              </a:ext>
            </a:extLst>
          </p:cNvPr>
          <p:cNvCxnSpPr>
            <a:cxnSpLocks noChangeShapeType="1"/>
          </p:cNvCxnSpPr>
          <p:nvPr/>
        </p:nvCxnSpPr>
        <p:spPr bwMode="auto">
          <a:xfrm flipH="1" flipV="1">
            <a:off x="2756392" y="3656830"/>
            <a:ext cx="1442002" cy="717465"/>
          </a:xfrm>
          <a:prstGeom prst="straightConnector1">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2" name="AutoShape 8">
            <a:extLst>
              <a:ext uri="{C183D7F6-B498-43B3-948B-1728B52AA6E4}">
                <adec:decorative xmlns:adec="http://schemas.microsoft.com/office/drawing/2017/decorative" val="1"/>
              </a:ext>
            </a:extLst>
          </p:cNvPr>
          <p:cNvSpPr>
            <a:spLocks noChangeArrowheads="1"/>
          </p:cNvSpPr>
          <p:nvPr/>
        </p:nvSpPr>
        <p:spPr bwMode="auto">
          <a:xfrm>
            <a:off x="2700589" y="4446599"/>
            <a:ext cx="3376613" cy="453646"/>
          </a:xfrm>
          <a:prstGeom prst="roundRect">
            <a:avLst>
              <a:gd name="adj" fmla="val 16667"/>
            </a:avLst>
          </a:prstGeom>
          <a:solidFill>
            <a:srgbClr val="FFD900">
              <a:lumMod val="60000"/>
              <a:lumOff val="40000"/>
            </a:srgbClr>
          </a:solidFill>
          <a:ln w="9525">
            <a:solidFill>
              <a:srgbClr val="FF9933">
                <a:lumMod val="60000"/>
                <a:lumOff val="40000"/>
              </a:srgbClr>
            </a:solidFill>
            <a:round/>
            <a:headEnd/>
            <a:tailEnd/>
          </a:ln>
        </p:spPr>
        <p:txBody>
          <a:bodyPr wrap="none" anchor="ctr"/>
          <a:lstStyle>
            <a:lvl1pPr>
              <a:spcBef>
                <a:spcPct val="20000"/>
              </a:spcBef>
              <a:buChar char="•"/>
              <a:defRPr kumimoji="1" sz="3200">
                <a:solidFill>
                  <a:schemeClr val="tx1"/>
                </a:solidFill>
                <a:latin typeface="Tahoma" pitchFamily="34" charset="0"/>
              </a:defRPr>
            </a:lvl1pPr>
            <a:lvl2pPr marL="742950" indent="-285750">
              <a:spcBef>
                <a:spcPct val="20000"/>
              </a:spcBef>
              <a:buChar char="–"/>
              <a:defRPr kumimoji="1" sz="2800">
                <a:solidFill>
                  <a:schemeClr val="tx1"/>
                </a:solidFill>
                <a:latin typeface="Tahoma" pitchFamily="34" charset="0"/>
              </a:defRPr>
            </a:lvl2pPr>
            <a:lvl3pPr marL="1143000" indent="-228600">
              <a:spcBef>
                <a:spcPct val="20000"/>
              </a:spcBef>
              <a:buChar char="•"/>
              <a:defRPr kumimoji="1" sz="2400">
                <a:solidFill>
                  <a:schemeClr val="tx1"/>
                </a:solidFill>
                <a:latin typeface="Tahoma" pitchFamily="34" charset="0"/>
              </a:defRPr>
            </a:lvl3pPr>
            <a:lvl4pPr marL="1600200" indent="-228600">
              <a:spcBef>
                <a:spcPct val="20000"/>
              </a:spcBef>
              <a:buChar char="–"/>
              <a:defRPr kumimoji="1" sz="2000">
                <a:solidFill>
                  <a:schemeClr val="tx1"/>
                </a:solidFill>
                <a:latin typeface="Tahoma" pitchFamily="34" charset="0"/>
              </a:defRPr>
            </a:lvl4pPr>
            <a:lvl5pPr marL="2057400" indent="-228600">
              <a:spcBef>
                <a:spcPct val="20000"/>
              </a:spcBef>
              <a:buChar char="»"/>
              <a:defRPr kumimoji="1" sz="2000">
                <a:solidFill>
                  <a:schemeClr val="tx1"/>
                </a:solidFill>
                <a:latin typeface="Tahoma" pitchFamily="34" charset="0"/>
              </a:defRPr>
            </a:lvl5pPr>
            <a:lvl6pPr marL="2514600" indent="-228600" eaLnBrk="0" fontAlgn="base" hangingPunct="0">
              <a:spcBef>
                <a:spcPct val="20000"/>
              </a:spcBef>
              <a:spcAft>
                <a:spcPct val="0"/>
              </a:spcAft>
              <a:buChar char="»"/>
              <a:defRPr kumimoji="1" sz="2000">
                <a:solidFill>
                  <a:schemeClr val="tx1"/>
                </a:solidFill>
                <a:latin typeface="Tahoma" pitchFamily="34" charset="0"/>
              </a:defRPr>
            </a:lvl6pPr>
            <a:lvl7pPr marL="2971800" indent="-228600" eaLnBrk="0" fontAlgn="base" hangingPunct="0">
              <a:spcBef>
                <a:spcPct val="20000"/>
              </a:spcBef>
              <a:spcAft>
                <a:spcPct val="0"/>
              </a:spcAft>
              <a:buChar char="»"/>
              <a:defRPr kumimoji="1" sz="2000">
                <a:solidFill>
                  <a:schemeClr val="tx1"/>
                </a:solidFill>
                <a:latin typeface="Tahoma" pitchFamily="34" charset="0"/>
              </a:defRPr>
            </a:lvl7pPr>
            <a:lvl8pPr marL="3429000" indent="-228600" eaLnBrk="0" fontAlgn="base" hangingPunct="0">
              <a:spcBef>
                <a:spcPct val="20000"/>
              </a:spcBef>
              <a:spcAft>
                <a:spcPct val="0"/>
              </a:spcAft>
              <a:buChar char="»"/>
              <a:defRPr kumimoji="1" sz="2000">
                <a:solidFill>
                  <a:schemeClr val="tx1"/>
                </a:solidFill>
                <a:latin typeface="Tahoma" pitchFamily="34" charset="0"/>
              </a:defRPr>
            </a:lvl8pPr>
            <a:lvl9pPr marL="3886200" indent="-228600" eaLnBrk="0" fontAlgn="base" hangingPunct="0">
              <a:spcBef>
                <a:spcPct val="20000"/>
              </a:spcBef>
              <a:spcAft>
                <a:spcPct val="0"/>
              </a:spcAft>
              <a:buChar char="»"/>
              <a:defRPr kumimoji="1" sz="2000">
                <a:solidFill>
                  <a:schemeClr val="tx1"/>
                </a:solidFill>
                <a:latin typeface="Tahoma"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de-AT" altLang="de-DE" sz="1600" b="1" i="0" u="none" strike="noStrike" kern="0" cap="none" spc="0" normalizeH="0" baseline="0" noProof="0" dirty="0">
                <a:ln>
                  <a:noFill/>
                </a:ln>
                <a:solidFill>
                  <a:srgbClr val="3E3E40"/>
                </a:solidFill>
                <a:effectLst/>
                <a:uLnTx/>
                <a:uFillTx/>
                <a:latin typeface="Calibri" panose="020F0502020204030204" pitchFamily="34" charset="0"/>
                <a:ea typeface="ＭＳ Ｐゴシック" pitchFamily="-72" charset="-128"/>
                <a:cs typeface="Calibri" panose="020F0502020204030204" pitchFamily="34" charset="0"/>
              </a:rPr>
              <a:t>Schüler- und Bildungsberatung</a:t>
            </a:r>
          </a:p>
        </p:txBody>
      </p:sp>
      <p:sp>
        <p:nvSpPr>
          <p:cNvPr id="49" name="WordArt 10">
            <a:extLst>
              <a:ext uri="{C183D7F6-B498-43B3-948B-1728B52AA6E4}">
                <adec:decorative xmlns:adec="http://schemas.microsoft.com/office/drawing/2017/decorative" val="1"/>
              </a:ext>
            </a:extLst>
          </p:cNvPr>
          <p:cNvSpPr>
            <a:spLocks noChangeArrowheads="1" noChangeShapeType="1" noTextEdit="1"/>
          </p:cNvSpPr>
          <p:nvPr/>
        </p:nvSpPr>
        <p:spPr bwMode="auto">
          <a:xfrm>
            <a:off x="3486091" y="2877332"/>
            <a:ext cx="1619250" cy="433231"/>
          </a:xfrm>
          <a:prstGeom prst="rect">
            <a:avLst/>
          </a:prstGeom>
        </p:spPr>
        <p:txBody>
          <a:bodyPr spcFirstLastPara="1" wrap="none" fromWordArt="1">
            <a:prstTxWarp prst="textArchUp">
              <a:avLst>
                <a:gd name="adj" fmla="val 10800000"/>
              </a:avLst>
            </a:prstTxWarp>
          </a:bodyPr>
          <a:lstStyle/>
          <a:p>
            <a:pPr algn="ctr" fontAlgn="base">
              <a:spcBef>
                <a:spcPct val="0"/>
              </a:spcBef>
              <a:spcAft>
                <a:spcPct val="0"/>
              </a:spcAft>
            </a:pPr>
            <a:r>
              <a:rPr lang="de-AT" sz="1100" kern="10" dirty="0">
                <a:ln w="9525">
                  <a:solidFill>
                    <a:srgbClr val="000000"/>
                  </a:solidFill>
                  <a:round/>
                  <a:headEnd/>
                  <a:tailEnd/>
                </a:ln>
                <a:solidFill>
                  <a:srgbClr val="000000"/>
                </a:solidFill>
                <a:latin typeface="Calibri" panose="020F0502020204030204" pitchFamily="34" charset="0"/>
                <a:ea typeface="ＭＳ Ｐゴシック" pitchFamily="-72" charset="-128"/>
                <a:cs typeface="Calibri" panose="020F0502020204030204" pitchFamily="34" charset="0"/>
              </a:rPr>
              <a:t>Koordination</a:t>
            </a:r>
          </a:p>
        </p:txBody>
      </p:sp>
      <p:sp>
        <p:nvSpPr>
          <p:cNvPr id="48" name="AutoShape 2">
            <a:extLst>
              <a:ext uri="{C183D7F6-B498-43B3-948B-1728B52AA6E4}">
                <adec:decorative xmlns:adec="http://schemas.microsoft.com/office/drawing/2017/decorative" val="1"/>
              </a:ext>
            </a:extLst>
          </p:cNvPr>
          <p:cNvSpPr>
            <a:spLocks noChangeArrowheads="1"/>
          </p:cNvSpPr>
          <p:nvPr/>
        </p:nvSpPr>
        <p:spPr bwMode="auto">
          <a:xfrm>
            <a:off x="3312015" y="2338481"/>
            <a:ext cx="1957283" cy="1800000"/>
          </a:xfrm>
          <a:prstGeom prst="flowChartOr">
            <a:avLst/>
          </a:prstGeom>
          <a:solidFill>
            <a:srgbClr val="3E3E40">
              <a:alpha val="56000"/>
            </a:srgbClr>
          </a:solidFill>
          <a:ln w="9525">
            <a:solidFill>
              <a:srgbClr val="3E3E40"/>
            </a:solidFill>
            <a:round/>
            <a:headEnd/>
            <a:tailEnd/>
          </a:ln>
          <a:effectLst/>
        </p:spPr>
        <p:txBody>
          <a:bodyPr wrap="none" anchor="ctr"/>
          <a:lstStyle/>
          <a:p>
            <a:pPr lvl="0" algn="ctr" fontAlgn="base">
              <a:spcBef>
                <a:spcPct val="0"/>
              </a:spcBef>
              <a:spcAft>
                <a:spcPct val="0"/>
              </a:spcAft>
              <a:defRPr/>
            </a:pPr>
            <a:endParaRPr lang="de-AT" sz="1400" kern="10" dirty="0">
              <a:ln w="9525">
                <a:solidFill>
                  <a:srgbClr val="000000"/>
                </a:solidFill>
                <a:round/>
                <a:headEnd/>
                <a:tailEnd/>
              </a:ln>
              <a:solidFill>
                <a:srgbClr val="000000"/>
              </a:solidFill>
              <a:latin typeface="Times New Roman"/>
              <a:ea typeface="ＭＳ Ｐゴシック" pitchFamily="-72" charset="-128"/>
              <a:cs typeface="Times New Roman"/>
            </a:endParaRPr>
          </a:p>
          <a:p>
            <a:pPr lvl="0" algn="ctr" fontAlgn="base">
              <a:spcBef>
                <a:spcPct val="0"/>
              </a:spcBef>
              <a:spcAft>
                <a:spcPct val="0"/>
              </a:spcAft>
              <a:defRPr/>
            </a:pPr>
            <a:endParaRPr lang="de-AT" sz="1400" kern="10" dirty="0">
              <a:ln w="9525">
                <a:solidFill>
                  <a:srgbClr val="000000"/>
                </a:solidFill>
                <a:round/>
                <a:headEnd/>
                <a:tailEnd/>
              </a:ln>
              <a:solidFill>
                <a:srgbClr val="000000"/>
              </a:solidFill>
              <a:latin typeface="Times New Roman"/>
              <a:ea typeface="ＭＳ Ｐゴシック" pitchFamily="-72" charset="-128"/>
              <a:cs typeface="Times New Roman"/>
            </a:endParaRPr>
          </a:p>
          <a:p>
            <a:pPr lvl="0" algn="ctr" fontAlgn="base">
              <a:spcBef>
                <a:spcPct val="0"/>
              </a:spcBef>
              <a:spcAft>
                <a:spcPct val="0"/>
              </a:spcAft>
              <a:defRPr/>
            </a:pPr>
            <a:r>
              <a:rPr lang="de-AT" kern="10" spc="110" dirty="0">
                <a:ln w="9525">
                  <a:solidFill>
                    <a:srgbClr val="000000"/>
                  </a:solidFill>
                  <a:round/>
                  <a:headEnd/>
                  <a:tailEnd/>
                </a:ln>
                <a:solidFill>
                  <a:srgbClr val="000000"/>
                </a:solidFill>
                <a:latin typeface="Times New Roman"/>
                <a:ea typeface="ＭＳ Ｐゴシック" pitchFamily="-72" charset="-128"/>
                <a:cs typeface="Times New Roman"/>
              </a:rPr>
              <a:t>(BOKO)</a:t>
            </a:r>
            <a:endParaRPr kumimoji="0" lang="de-DE" b="0" i="0" u="none" strike="noStrike" kern="0" cap="none" spc="110" normalizeH="0" noProof="0" dirty="0">
              <a:ln>
                <a:noFill/>
              </a:ln>
              <a:solidFill>
                <a:srgbClr val="3E3E40"/>
              </a:solidFill>
              <a:effectLst/>
              <a:uLnTx/>
              <a:uFillTx/>
              <a:latin typeface="Times" pitchFamily="-72" charset="0"/>
              <a:ea typeface="ＭＳ Ｐゴシック" pitchFamily="-72" charset="-128"/>
            </a:endParaRPr>
          </a:p>
        </p:txBody>
      </p:sp>
      <p:sp>
        <p:nvSpPr>
          <p:cNvPr id="5" name="Foliennummernplatzhalter 4">
            <a:extLs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54E8B419-5953-40EE-AADD-6082D8F10D3E}" type="slidenum">
              <a:rPr lang="de-DE" smtClean="0"/>
              <a:pPr>
                <a:defRPr/>
              </a:pPr>
              <a:t>7</a:t>
            </a:fld>
            <a:endParaRPr lang="de-DE"/>
          </a:p>
        </p:txBody>
      </p:sp>
    </p:spTree>
    <p:extLst>
      <p:ext uri="{BB962C8B-B14F-4D97-AF65-F5344CB8AC3E}">
        <p14:creationId xmlns:p14="http://schemas.microsoft.com/office/powerpoint/2010/main" val="442216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10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1000"/>
                                        <p:tgtEl>
                                          <p:spTgt spid="12"/>
                                        </p:tgtEl>
                                      </p:cBhvr>
                                    </p:animEffect>
                                  </p:childTnLst>
                                </p:cTn>
                              </p:par>
                              <p:par>
                                <p:cTn id="14" presetID="3" presetClass="entr" presetSubtype="1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linds(horizontal)">
                                      <p:cBhvr>
                                        <p:cTn id="16" dur="1000"/>
                                        <p:tgtEl>
                                          <p:spTgt spid="13"/>
                                        </p:tgtEl>
                                      </p:cBhvr>
                                    </p:animEffect>
                                  </p:childTnLst>
                                </p:cTn>
                              </p:par>
                              <p:par>
                                <p:cTn id="17" presetID="3" presetClass="entr" presetSubtype="1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blinds(horizontal)">
                                      <p:cBhvr>
                                        <p:cTn id="19" dur="1000"/>
                                        <p:tgtEl>
                                          <p:spTgt spid="16"/>
                                        </p:tgtEl>
                                      </p:cBhvr>
                                    </p:animEffect>
                                  </p:childTnLst>
                                </p:cTn>
                              </p:par>
                              <p:par>
                                <p:cTn id="20" presetID="3" presetClass="entr" presetSubtype="1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1000"/>
                                        <p:tgtEl>
                                          <p:spTgt spid="19"/>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blinds(horizontal)">
                                      <p:cBhvr>
                                        <p:cTn id="25" dur="1000"/>
                                        <p:tgtEl>
                                          <p:spTgt spid="22"/>
                                        </p:tgtEl>
                                      </p:cBhvr>
                                    </p:animEffect>
                                  </p:childTnLst>
                                </p:cTn>
                              </p:par>
                              <p:par>
                                <p:cTn id="26" presetID="3" presetClass="entr" presetSubtype="10" fill="hold"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linds(horizontal)">
                                      <p:cBhvr>
                                        <p:cTn id="28" dur="1000"/>
                                        <p:tgtEl>
                                          <p:spTgt spid="2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blinds(horizontal)">
                                      <p:cBhvr>
                                        <p:cTn id="31" dur="1000"/>
                                        <p:tgtEl>
                                          <p:spTgt spid="29"/>
                                        </p:tgtEl>
                                      </p:cBhvr>
                                    </p:animEffect>
                                  </p:childTnLst>
                                </p:cTn>
                              </p:par>
                              <p:par>
                                <p:cTn id="32" presetID="3" presetClass="entr" presetSubtype="10" fill="hold"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blinds(horizontal)">
                                      <p:cBhvr>
                                        <p:cTn id="34" dur="1000"/>
                                        <p:tgtEl>
                                          <p:spTgt spid="30"/>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blinds(horizontal)">
                                      <p:cBhvr>
                                        <p:cTn id="37" dur="1000"/>
                                        <p:tgtEl>
                                          <p:spTgt spid="39"/>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42"/>
                                        </p:tgtEl>
                                        <p:attrNameLst>
                                          <p:attrName>style.visibility</p:attrName>
                                        </p:attrNameLst>
                                      </p:cBhvr>
                                      <p:to>
                                        <p:strVal val="visible"/>
                                      </p:to>
                                    </p:set>
                                    <p:animEffect transition="in" filter="blinds(horizontal)">
                                      <p:cBhvr>
                                        <p:cTn id="40" dur="1000"/>
                                        <p:tgtEl>
                                          <p:spTgt spid="42"/>
                                        </p:tgtEl>
                                      </p:cBhvr>
                                    </p:animEffect>
                                  </p:childTnLst>
                                </p:cTn>
                              </p:par>
                            </p:childTnLst>
                          </p:cTn>
                        </p:par>
                        <p:par>
                          <p:cTn id="41" fill="hold">
                            <p:stCondLst>
                              <p:cond delay="1000"/>
                            </p:stCondLst>
                            <p:childTnLst>
                              <p:par>
                                <p:cTn id="42" presetID="3" presetClass="entr" presetSubtype="10" fill="hold" grpId="0" nodeType="afterEffect">
                                  <p:stCondLst>
                                    <p:cond delay="0"/>
                                  </p:stCondLst>
                                  <p:childTnLst>
                                    <p:set>
                                      <p:cBhvr>
                                        <p:cTn id="43" dur="1" fill="hold">
                                          <p:stCondLst>
                                            <p:cond delay="0"/>
                                          </p:stCondLst>
                                        </p:cTn>
                                        <p:tgtEl>
                                          <p:spTgt spid="48"/>
                                        </p:tgtEl>
                                        <p:attrNameLst>
                                          <p:attrName>style.visibility</p:attrName>
                                        </p:attrNameLst>
                                      </p:cBhvr>
                                      <p:to>
                                        <p:strVal val="visible"/>
                                      </p:to>
                                    </p:set>
                                    <p:animEffect transition="in" filter="blinds(horizontal)">
                                      <p:cBhvr>
                                        <p:cTn id="44" dur="1000"/>
                                        <p:tgtEl>
                                          <p:spTgt spid="48"/>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blinds(horizontal)">
                                      <p:cBhvr>
                                        <p:cTn id="47"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22" grpId="0"/>
      <p:bldP spid="9" grpId="0" animBg="1"/>
      <p:bldP spid="29" grpId="0"/>
      <p:bldP spid="39" grpId="0"/>
      <p:bldP spid="42" grpId="0" animBg="1"/>
      <p:bldP spid="49" grpId="0" animBg="1"/>
      <p:bldP spid="4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07806" y="451922"/>
            <a:ext cx="7978525" cy="433425"/>
          </a:xfrm>
        </p:spPr>
        <p:txBody>
          <a:bodyPr/>
          <a:lstStyle/>
          <a:p>
            <a:pPr algn="ctr"/>
            <a:r>
              <a:rPr lang="de-AT" i="1" dirty="0">
                <a:solidFill>
                  <a:srgbClr val="B87500"/>
                </a:solidFill>
              </a:rPr>
              <a:t>Weitergabe von Informationen …</a:t>
            </a:r>
          </a:p>
        </p:txBody>
      </p:sp>
      <p:pic>
        <p:nvPicPr>
          <p:cNvPr id="5" name="Grafik 4" title="Inf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73850" y="495003"/>
            <a:ext cx="515983" cy="495881"/>
          </a:xfrm>
          <a:prstGeom prst="rect">
            <a:avLst/>
          </a:prstGeom>
          <a:noFill/>
          <a:ln>
            <a:noFill/>
          </a:ln>
        </p:spPr>
      </p:pic>
      <p:sp>
        <p:nvSpPr>
          <p:cNvPr id="3" name="Inhaltsplatzhalter 2"/>
          <p:cNvSpPr>
            <a:spLocks noGrp="1"/>
          </p:cNvSpPr>
          <p:nvPr>
            <p:ph idx="1"/>
          </p:nvPr>
        </p:nvSpPr>
        <p:spPr>
          <a:xfrm>
            <a:off x="582737" y="1135679"/>
            <a:ext cx="7978525" cy="3512310"/>
          </a:xfrm>
        </p:spPr>
        <p:txBody>
          <a:bodyPr/>
          <a:lstStyle/>
          <a:p>
            <a:pPr lvl="0">
              <a:lnSpc>
                <a:spcPct val="100000"/>
              </a:lnSpc>
              <a:spcAft>
                <a:spcPts val="600"/>
              </a:spcAft>
            </a:pPr>
            <a:r>
              <a:rPr lang="de-AT" sz="1500" dirty="0"/>
              <a:t>… in den </a:t>
            </a:r>
            <a:r>
              <a:rPr lang="de-AT" sz="1500" b="1" dirty="0"/>
              <a:t>jeweils ersten Klassen </a:t>
            </a:r>
            <a:r>
              <a:rPr lang="de-AT" sz="1500" dirty="0"/>
              <a:t>über Aufgaben, den Tätigkeitsbereich und die Erreichbarkeit der Schüler- und Bildungsberatung am Schulstandort</a:t>
            </a:r>
          </a:p>
          <a:p>
            <a:pPr lvl="0">
              <a:lnSpc>
                <a:spcPct val="100000"/>
              </a:lnSpc>
              <a:spcAft>
                <a:spcPts val="600"/>
              </a:spcAft>
            </a:pPr>
            <a:r>
              <a:rPr lang="de-AT" sz="1500" dirty="0"/>
              <a:t>… </a:t>
            </a:r>
            <a:r>
              <a:rPr lang="de-AT" sz="1500" b="1" dirty="0"/>
              <a:t>spätestens im vorletzten Schuljahr vor schulischen Abschlüssen oder Übergängen </a:t>
            </a:r>
            <a:r>
              <a:rPr lang="de-AT" sz="1500" dirty="0"/>
              <a:t>über empfehlenswerte Vorgehensweisen zur Gestaltung eines individuellen Orientierungs- und Entscheidungsprozesses zur Verfügung stehenden Unterstützungs-, Informations- und Beratungsangebote </a:t>
            </a:r>
          </a:p>
          <a:p>
            <a:pPr lvl="0">
              <a:lnSpc>
                <a:spcPct val="100000"/>
              </a:lnSpc>
              <a:spcAft>
                <a:spcPts val="600"/>
              </a:spcAft>
            </a:pPr>
            <a:r>
              <a:rPr lang="de-AT" sz="1500" dirty="0"/>
              <a:t>… </a:t>
            </a:r>
            <a:r>
              <a:rPr lang="de-AT" sz="1500" b="1" dirty="0"/>
              <a:t>spätestens zu Beginn des letzten Schuljahres vor Abschlüssen oder Übergängen </a:t>
            </a:r>
            <a:r>
              <a:rPr lang="de-AT" sz="1500" dirty="0"/>
              <a:t>über nachfolgend mögliche Bildungswege und -optionen </a:t>
            </a:r>
          </a:p>
          <a:p>
            <a:pPr lvl="0">
              <a:lnSpc>
                <a:spcPct val="100000"/>
              </a:lnSpc>
              <a:spcAft>
                <a:spcPts val="600"/>
              </a:spcAft>
            </a:pPr>
            <a:r>
              <a:rPr lang="de-AT" sz="1500" dirty="0"/>
              <a:t>… </a:t>
            </a:r>
            <a:r>
              <a:rPr lang="de-AT" sz="1500" b="1" dirty="0"/>
              <a:t>jeweils in den letzten beiden Schulstufen in allen Schularten</a:t>
            </a:r>
            <a:r>
              <a:rPr lang="de-AT" sz="1500" dirty="0"/>
              <a:t>, jedenfalls aber auch in der 7. und 8. Schulstufe; siehe auch RS Nr. 17/2012 zur Bildungs- und Berufsorientierung</a:t>
            </a:r>
          </a:p>
          <a:p>
            <a:pPr lvl="0">
              <a:lnSpc>
                <a:spcPct val="100000"/>
              </a:lnSpc>
              <a:spcAft>
                <a:spcPts val="600"/>
              </a:spcAft>
            </a:pPr>
            <a:r>
              <a:rPr lang="de-AT" sz="1500" dirty="0"/>
              <a:t>… </a:t>
            </a:r>
            <a:r>
              <a:rPr lang="de-AT" sz="1500" b="1" dirty="0"/>
              <a:t>je nach Schulform und den dabei vorgesehenen Wahlmöglichkeiten und </a:t>
            </a:r>
            <a:r>
              <a:rPr lang="de-AT" sz="1500" b="1" dirty="0" err="1"/>
              <a:t>Entschei-dungsnotwendigkeiten</a:t>
            </a:r>
            <a:r>
              <a:rPr lang="de-AT" sz="1500" b="1" dirty="0"/>
              <a:t> </a:t>
            </a:r>
            <a:r>
              <a:rPr lang="de-AT" sz="1500" dirty="0"/>
              <a:t>(z.B. Schulformenwahl ab der 3. Klasse AHS oder AHS-Oberstufe, Kurse zur Vorbereitung auf die Berufsreifeprüfung in der Berufsschule etc.)</a:t>
            </a:r>
          </a:p>
        </p:txBody>
      </p:sp>
      <p:sp>
        <p:nvSpPr>
          <p:cNvPr id="4" name="Foliennummernplatzhalter 3"/>
          <p:cNvSpPr>
            <a:spLocks noGrp="1"/>
          </p:cNvSpPr>
          <p:nvPr>
            <p:ph type="sldNum" sz="quarter" idx="12"/>
          </p:nvPr>
        </p:nvSpPr>
        <p:spPr/>
        <p:txBody>
          <a:bodyPr/>
          <a:lstStyle/>
          <a:p>
            <a:fld id="{58BE8FA4-E139-4A35-BB71-24F990EF745B}" type="slidenum">
              <a:rPr lang="de-DE" smtClean="0"/>
              <a:pPr/>
              <a:t>8</a:t>
            </a:fld>
            <a:endParaRPr lang="de-DE"/>
          </a:p>
        </p:txBody>
      </p:sp>
    </p:spTree>
    <p:extLst>
      <p:ext uri="{BB962C8B-B14F-4D97-AF65-F5344CB8AC3E}">
        <p14:creationId xmlns:p14="http://schemas.microsoft.com/office/powerpoint/2010/main" val="1795684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17241" y="572786"/>
            <a:ext cx="6429033" cy="433425"/>
          </a:xfrm>
        </p:spPr>
        <p:txBody>
          <a:bodyPr/>
          <a:lstStyle/>
          <a:p>
            <a:r>
              <a:rPr lang="de-AT" sz="2100" i="1" dirty="0">
                <a:solidFill>
                  <a:srgbClr val="B87500"/>
                </a:solidFill>
              </a:rPr>
              <a:t>Was es für eine gute </a:t>
            </a:r>
            <a:r>
              <a:rPr lang="de-AT" sz="2300" i="1" dirty="0">
                <a:solidFill>
                  <a:srgbClr val="B87500"/>
                </a:solidFill>
              </a:rPr>
              <a:t>Bildungs- und Berufswahl </a:t>
            </a:r>
            <a:r>
              <a:rPr lang="de-AT" sz="2100" i="1" dirty="0">
                <a:solidFill>
                  <a:srgbClr val="B87500"/>
                </a:solidFill>
              </a:rPr>
              <a:t>braucht …</a:t>
            </a:r>
          </a:p>
        </p:txBody>
      </p:sp>
      <p:sp>
        <p:nvSpPr>
          <p:cNvPr id="3" name="Inhaltsplatzhalter 2"/>
          <p:cNvSpPr>
            <a:spLocks noGrp="1"/>
          </p:cNvSpPr>
          <p:nvPr>
            <p:ph idx="1"/>
          </p:nvPr>
        </p:nvSpPr>
        <p:spPr>
          <a:xfrm>
            <a:off x="540000" y="1267423"/>
            <a:ext cx="7978525" cy="3431577"/>
          </a:xfrm>
        </p:spPr>
        <p:txBody>
          <a:bodyPr/>
          <a:lstStyle/>
          <a:p>
            <a:pPr marL="0" indent="0">
              <a:lnSpc>
                <a:spcPct val="100000"/>
              </a:lnSpc>
              <a:spcAft>
                <a:spcPts val="0"/>
              </a:spcAft>
              <a:buNone/>
            </a:pPr>
            <a:r>
              <a:rPr lang="de-AT" sz="1600" dirty="0"/>
              <a:t>… sind </a:t>
            </a:r>
            <a:r>
              <a:rPr lang="de-AT" b="1" dirty="0">
                <a:solidFill>
                  <a:srgbClr val="700B3E"/>
                </a:solidFill>
              </a:rPr>
              <a:t>Bildungs- und Berufswahlkompetenzen</a:t>
            </a:r>
            <a:r>
              <a:rPr lang="de-AT" sz="1600" dirty="0"/>
              <a:t>, die vor allem in der aktiven Auseinandersetzung mit dem Thema Bildungs- und Berufswahl aufgebaut werden.</a:t>
            </a:r>
          </a:p>
          <a:p>
            <a:pPr marL="0" indent="0">
              <a:lnSpc>
                <a:spcPct val="100000"/>
              </a:lnSpc>
              <a:spcBef>
                <a:spcPts val="600"/>
              </a:spcBef>
              <a:spcAft>
                <a:spcPts val="0"/>
              </a:spcAft>
              <a:buNone/>
            </a:pPr>
            <a:r>
              <a:rPr lang="de-AT" sz="1500" i="1" dirty="0"/>
              <a:t>z.B. sich selbst, seine Fähigkeiten, Interessen und Neigungen gut zu kennen und eine Passung mit entsprechenden Ausbildungen herstellen zu können</a:t>
            </a:r>
          </a:p>
          <a:p>
            <a:pPr marL="0" indent="0">
              <a:lnSpc>
                <a:spcPct val="100000"/>
              </a:lnSpc>
              <a:spcBef>
                <a:spcPts val="600"/>
              </a:spcBef>
              <a:spcAft>
                <a:spcPts val="0"/>
              </a:spcAft>
              <a:buNone/>
            </a:pPr>
            <a:r>
              <a:rPr lang="de-AT" sz="1500" i="1" dirty="0"/>
              <a:t>z.B. eine Vorstellung davon zu entwickeln, in welchem Bereich man einmal arbeiten möchte und auch wie eine gute Work-Life-Balance aussehen könnte</a:t>
            </a:r>
          </a:p>
          <a:p>
            <a:pPr marL="0" indent="0">
              <a:lnSpc>
                <a:spcPct val="100000"/>
              </a:lnSpc>
              <a:spcBef>
                <a:spcPts val="600"/>
              </a:spcBef>
              <a:spcAft>
                <a:spcPts val="0"/>
              </a:spcAft>
              <a:buNone/>
            </a:pPr>
            <a:r>
              <a:rPr lang="de-AT" sz="1500" i="1" dirty="0"/>
              <a:t>z.B. mit divergierenden Entscheidungsgrundlagen gut umgehen zu können (z.B. unterschiedliche Vorstellungen von Heranwachsenden und Eltern oder eigener Wunsch)</a:t>
            </a:r>
            <a:endParaRPr lang="de-AT" sz="1500" dirty="0"/>
          </a:p>
          <a:p>
            <a:pPr marL="0" indent="0">
              <a:lnSpc>
                <a:spcPct val="100000"/>
              </a:lnSpc>
              <a:spcBef>
                <a:spcPts val="600"/>
              </a:spcBef>
              <a:spcAft>
                <a:spcPts val="0"/>
              </a:spcAft>
              <a:buNone/>
            </a:pPr>
            <a:r>
              <a:rPr lang="de-AT" sz="1600" b="1" dirty="0"/>
              <a:t>WAS LEHRPERSONEN berücksichtigen sollten:</a:t>
            </a:r>
          </a:p>
          <a:p>
            <a:pPr marL="0" indent="0">
              <a:lnSpc>
                <a:spcPct val="100000"/>
              </a:lnSpc>
              <a:spcBef>
                <a:spcPts val="1200"/>
              </a:spcBef>
              <a:spcAft>
                <a:spcPts val="0"/>
              </a:spcAft>
              <a:buNone/>
            </a:pPr>
            <a:r>
              <a:rPr lang="de-AT" sz="1600" dirty="0"/>
              <a:t>… Bildungs- und Berufswegentscheidungen fallen in die </a:t>
            </a:r>
            <a:r>
              <a:rPr lang="de-AT" sz="1600" b="1" dirty="0">
                <a:solidFill>
                  <a:srgbClr val="700B3E"/>
                </a:solidFill>
              </a:rPr>
              <a:t>Zeit der Pubertät bzw. Adoleszenz</a:t>
            </a:r>
            <a:r>
              <a:rPr lang="de-AT" sz="1600" dirty="0"/>
              <a:t> und das bringt gewisse Herausforderungen mit sich …</a:t>
            </a:r>
          </a:p>
        </p:txBody>
      </p:sp>
      <p:sp>
        <p:nvSpPr>
          <p:cNvPr id="4" name="Foliennummernplatzhalter 3"/>
          <p:cNvSpPr>
            <a:spLocks noGrp="1"/>
          </p:cNvSpPr>
          <p:nvPr>
            <p:ph type="sldNum" sz="quarter" idx="12"/>
          </p:nvPr>
        </p:nvSpPr>
        <p:spPr/>
        <p:txBody>
          <a:bodyPr/>
          <a:lstStyle/>
          <a:p>
            <a:fld id="{58BE8FA4-E139-4A35-BB71-24F990EF745B}" type="slidenum">
              <a:rPr lang="de-DE" smtClean="0"/>
              <a:pPr/>
              <a:t>9</a:t>
            </a:fld>
            <a:endParaRPr lang="de-DE"/>
          </a:p>
        </p:txBody>
      </p:sp>
    </p:spTree>
    <p:extLst>
      <p:ext uri="{BB962C8B-B14F-4D97-AF65-F5344CB8AC3E}">
        <p14:creationId xmlns:p14="http://schemas.microsoft.com/office/powerpoint/2010/main" val="3738538534"/>
      </p:ext>
    </p:extLst>
  </p:cSld>
  <p:clrMapOvr>
    <a:masterClrMapping/>
  </p:clrMapOvr>
</p:sld>
</file>

<file path=ppt/theme/theme1.xml><?xml version="1.0" encoding="utf-8"?>
<a:theme xmlns:a="http://schemas.openxmlformats.org/drawingml/2006/main" name="2-zeiliges-Logo">
  <a:themeElements>
    <a:clrScheme name="AT-2025-Farben-fin">
      <a:dk1>
        <a:srgbClr val="000000"/>
      </a:dk1>
      <a:lt1>
        <a:srgbClr val="EFF4F7"/>
      </a:lt1>
      <a:dk2>
        <a:srgbClr val="B92B06"/>
      </a:dk2>
      <a:lt2>
        <a:srgbClr val="FFFFFF"/>
      </a:lt2>
      <a:accent1>
        <a:srgbClr val="CA0237"/>
      </a:accent1>
      <a:accent2>
        <a:srgbClr val="0063A3"/>
      </a:accent2>
      <a:accent3>
        <a:srgbClr val="38713F"/>
      </a:accent3>
      <a:accent4>
        <a:srgbClr val="471D70"/>
      </a:accent4>
      <a:accent5>
        <a:srgbClr val="236B76"/>
      </a:accent5>
      <a:accent6>
        <a:srgbClr val="895A00"/>
      </a:accent6>
      <a:hlink>
        <a:srgbClr val="1C1C1C"/>
      </a:hlink>
      <a:folHlink>
        <a:srgbClr val="63636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MB-16x9 - DE" id="{DC82DF53-5A4A-4F0A-AF17-2DBC8A7F3E2F}" vid="{DAFDAD40-FECF-46C3-859E-49B905F646A4}"/>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02-1 BMB-16x9 - DE</Template>
  <TotalTime>0</TotalTime>
  <Words>2068</Words>
  <Application>Microsoft Office PowerPoint</Application>
  <PresentationFormat>Bildschirmpräsentation (16:9)</PresentationFormat>
  <Paragraphs>192</Paragraphs>
  <Slides>27</Slides>
  <Notes>6</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27</vt:i4>
      </vt:variant>
    </vt:vector>
  </HeadingPairs>
  <TitlesOfParts>
    <vt:vector size="37" baseType="lpstr">
      <vt:lpstr>ＭＳ Ｐゴシック</vt:lpstr>
      <vt:lpstr>Arial</vt:lpstr>
      <vt:lpstr>Calibri</vt:lpstr>
      <vt:lpstr>Corbel</vt:lpstr>
      <vt:lpstr>Courier New</vt:lpstr>
      <vt:lpstr>Symbol</vt:lpstr>
      <vt:lpstr>Times</vt:lpstr>
      <vt:lpstr>Times New Roman</vt:lpstr>
      <vt:lpstr>Wingdings</vt:lpstr>
      <vt:lpstr>2-zeiliges-Logo</vt:lpstr>
      <vt:lpstr>SCHÜLER- UND  BILDUNGSBERATUNG</vt:lpstr>
      <vt:lpstr>Schüler- und Bildungsberatung  ist ein niederschwelliges Beratungsangebot  an Sekundarstufenschulen</vt:lpstr>
      <vt:lpstr>Auswahl der Lehrerinnen und Lehrer für die SBB </vt:lpstr>
      <vt:lpstr>Aufgaben der Schüler- und Bildungsberatung </vt:lpstr>
      <vt:lpstr>Anzahl der Schüler- und Bildungsberaterinnen und -berater</vt:lpstr>
      <vt:lpstr>Schüler- und Bildungsberatung versus  Bildungs- und Berufsorientierung </vt:lpstr>
      <vt:lpstr>Schulstandortorientiertes Konzept von Information,  Beratung und Orientierung (Unterstufe) </vt:lpstr>
      <vt:lpstr>Weitergabe von Informationen …</vt:lpstr>
      <vt:lpstr>Was es für eine gute Bildungs- und Berufswahl braucht …</vt:lpstr>
      <vt:lpstr>Laufbahnberatung – Unterstützung  im Kompetenzerwerb für Bildungswegentscheidungen </vt:lpstr>
      <vt:lpstr>Bildungs- und Berufswahlkompetenzen  </vt:lpstr>
      <vt:lpstr>Mitwirkung an Programmen zur  Bildungs- und Berufsorientierung </vt:lpstr>
      <vt:lpstr>Das BBO-Tool (Bildungs- und Berufsorientierungstool)</vt:lpstr>
      <vt:lpstr>Rolle der Schüler- und Bildungsberaterinnen und -berater  im Rahmen des Einsatzes des BBO-Tools </vt:lpstr>
      <vt:lpstr>       Mitwirkung an der AusBildung bis 18 </vt:lpstr>
      <vt:lpstr>18plus - Berufs- und Studienchecker</vt:lpstr>
      <vt:lpstr>18plus - Berufs- und Studienchecker </vt:lpstr>
      <vt:lpstr> Schüler- und Bildungsberatung ist weiters…</vt:lpstr>
      <vt:lpstr> Beratung bei psychosozialen Problemen</vt:lpstr>
      <vt:lpstr>Wissenswertes zur Beratung</vt:lpstr>
      <vt:lpstr>Beitrag der Schüler- und Bildungsberatung  zur psychosozialen Gesundheit </vt:lpstr>
      <vt:lpstr>Einige Befunde aus der HBSC-Studie 2021/22  zur psychosozialen Gesundheit</vt:lpstr>
      <vt:lpstr>Systemberatung</vt:lpstr>
      <vt:lpstr>Überblick über psychosoziale Beratungssysteme</vt:lpstr>
      <vt:lpstr> Qualifikation der Schüler- und Bildungsberaterinnen und -berater   und laufende Unterstützung </vt:lpstr>
      <vt:lpstr>Rundschreiben und Erlässe</vt:lpstr>
      <vt:lpstr>Kontakt und weitere Informationen</vt:lpstr>
    </vt:vector>
  </TitlesOfParts>
  <Company>bm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Layout: Titelfolie-mit-Hintergrund</dc:title>
  <dc:creator>Wohlauf Barbara</dc:creator>
  <cp:lastModifiedBy>Wohlauf Barbara</cp:lastModifiedBy>
  <cp:revision>104</cp:revision>
  <cp:lastPrinted>2025-04-28T04:27:46Z</cp:lastPrinted>
  <dcterms:created xsi:type="dcterms:W3CDTF">2025-04-25T07:21:40Z</dcterms:created>
  <dcterms:modified xsi:type="dcterms:W3CDTF">2025-12-15T06:11:05Z</dcterms:modified>
</cp:coreProperties>
</file>