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3" r:id="rId2"/>
    <p:sldId id="262" r:id="rId3"/>
    <p:sldId id="257" r:id="rId4"/>
    <p:sldId id="258" r:id="rId5"/>
    <p:sldId id="259" r:id="rId6"/>
    <p:sldId id="260" r:id="rId7"/>
    <p:sldId id="261" r:id="rId8"/>
  </p:sldIdLst>
  <p:sldSz cx="9144000" cy="6858000" type="screen4x3"/>
  <p:notesSz cx="6805613" cy="99441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AF2F"/>
    <a:srgbClr val="87CB3D"/>
    <a:srgbClr val="78B832"/>
    <a:srgbClr val="FB73F5"/>
    <a:srgbClr val="C0E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p:cViewPr>
        <p:scale>
          <a:sx n="118" d="100"/>
          <a:sy n="118" d="100"/>
        </p:scale>
        <p:origin x="216"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100" cy="496967"/>
          </a:xfrm>
          <a:prstGeom prst="rect">
            <a:avLst/>
          </a:prstGeom>
        </p:spPr>
        <p:txBody>
          <a:bodyPr vert="horz" lIns="91404" tIns="45701" rIns="91404" bIns="45701" rtlCol="0"/>
          <a:lstStyle>
            <a:lvl1pPr algn="l">
              <a:defRPr sz="1200"/>
            </a:lvl1pPr>
          </a:lstStyle>
          <a:p>
            <a:endParaRPr lang="de-DE"/>
          </a:p>
        </p:txBody>
      </p:sp>
      <p:sp>
        <p:nvSpPr>
          <p:cNvPr id="3" name="Datumsplatzhalter 2"/>
          <p:cNvSpPr>
            <a:spLocks noGrp="1"/>
          </p:cNvSpPr>
          <p:nvPr>
            <p:ph type="dt" sz="quarter" idx="1"/>
          </p:nvPr>
        </p:nvSpPr>
        <p:spPr>
          <a:xfrm>
            <a:off x="3854928" y="0"/>
            <a:ext cx="2949100" cy="496967"/>
          </a:xfrm>
          <a:prstGeom prst="rect">
            <a:avLst/>
          </a:prstGeom>
        </p:spPr>
        <p:txBody>
          <a:bodyPr vert="horz" lIns="91404" tIns="45701" rIns="91404" bIns="45701" rtlCol="0"/>
          <a:lstStyle>
            <a:lvl1pPr algn="r">
              <a:defRPr sz="1200"/>
            </a:lvl1pPr>
          </a:lstStyle>
          <a:p>
            <a:fld id="{7F6950DD-65AF-4B6E-90A6-FC80611F5843}" type="datetimeFigureOut">
              <a:rPr lang="de-DE" smtClean="0"/>
              <a:t>16.11.2017</a:t>
            </a:fld>
            <a:endParaRPr lang="de-DE"/>
          </a:p>
        </p:txBody>
      </p:sp>
      <p:sp>
        <p:nvSpPr>
          <p:cNvPr id="4" name="Fußzeilenplatzhalter 3"/>
          <p:cNvSpPr>
            <a:spLocks noGrp="1"/>
          </p:cNvSpPr>
          <p:nvPr>
            <p:ph type="ftr" sz="quarter" idx="2"/>
          </p:nvPr>
        </p:nvSpPr>
        <p:spPr>
          <a:xfrm>
            <a:off x="0" y="9445548"/>
            <a:ext cx="2949100" cy="496966"/>
          </a:xfrm>
          <a:prstGeom prst="rect">
            <a:avLst/>
          </a:prstGeom>
        </p:spPr>
        <p:txBody>
          <a:bodyPr vert="horz" lIns="91404" tIns="45701" rIns="91404" bIns="45701" rtlCol="0" anchor="b"/>
          <a:lstStyle>
            <a:lvl1pPr algn="l">
              <a:defRPr sz="1200"/>
            </a:lvl1pPr>
          </a:lstStyle>
          <a:p>
            <a:endParaRPr lang="de-DE"/>
          </a:p>
        </p:txBody>
      </p:sp>
      <p:sp>
        <p:nvSpPr>
          <p:cNvPr id="5" name="Foliennummernplatzhalter 4"/>
          <p:cNvSpPr>
            <a:spLocks noGrp="1"/>
          </p:cNvSpPr>
          <p:nvPr>
            <p:ph type="sldNum" sz="quarter" idx="3"/>
          </p:nvPr>
        </p:nvSpPr>
        <p:spPr>
          <a:xfrm>
            <a:off x="3854928" y="9445548"/>
            <a:ext cx="2949100" cy="496966"/>
          </a:xfrm>
          <a:prstGeom prst="rect">
            <a:avLst/>
          </a:prstGeom>
        </p:spPr>
        <p:txBody>
          <a:bodyPr vert="horz" lIns="91404" tIns="45701" rIns="91404" bIns="45701" rtlCol="0" anchor="b"/>
          <a:lstStyle>
            <a:lvl1pPr algn="r">
              <a:defRPr sz="1200"/>
            </a:lvl1pPr>
          </a:lstStyle>
          <a:p>
            <a:fld id="{36221FF1-449C-4041-B0B4-1DFB4082AF2D}" type="slidenum">
              <a:rPr lang="de-DE" smtClean="0"/>
              <a:t>‹Nr.›</a:t>
            </a:fld>
            <a:endParaRPr lang="de-DE"/>
          </a:p>
        </p:txBody>
      </p:sp>
    </p:spTree>
    <p:extLst>
      <p:ext uri="{BB962C8B-B14F-4D97-AF65-F5344CB8AC3E}">
        <p14:creationId xmlns:p14="http://schemas.microsoft.com/office/powerpoint/2010/main" val="2460061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49099" cy="497206"/>
          </a:xfrm>
          <a:prstGeom prst="rect">
            <a:avLst/>
          </a:prstGeom>
        </p:spPr>
        <p:txBody>
          <a:bodyPr vert="horz" lIns="91841" tIns="45920" rIns="91841" bIns="45920" rtlCol="0"/>
          <a:lstStyle>
            <a:lvl1pPr algn="l">
              <a:defRPr sz="1200"/>
            </a:lvl1pPr>
          </a:lstStyle>
          <a:p>
            <a:endParaRPr lang="de-DE"/>
          </a:p>
        </p:txBody>
      </p:sp>
      <p:sp>
        <p:nvSpPr>
          <p:cNvPr id="3" name="Datumsplatzhalter 2"/>
          <p:cNvSpPr>
            <a:spLocks noGrp="1"/>
          </p:cNvSpPr>
          <p:nvPr>
            <p:ph type="dt" idx="1"/>
          </p:nvPr>
        </p:nvSpPr>
        <p:spPr>
          <a:xfrm>
            <a:off x="3854941" y="1"/>
            <a:ext cx="2949099" cy="497206"/>
          </a:xfrm>
          <a:prstGeom prst="rect">
            <a:avLst/>
          </a:prstGeom>
        </p:spPr>
        <p:txBody>
          <a:bodyPr vert="horz" lIns="91841" tIns="45920" rIns="91841" bIns="45920" rtlCol="0"/>
          <a:lstStyle>
            <a:lvl1pPr algn="r">
              <a:defRPr sz="1200"/>
            </a:lvl1pPr>
          </a:lstStyle>
          <a:p>
            <a:fld id="{8C30BD48-44A2-4A20-B914-01970775B7FC}" type="datetimeFigureOut">
              <a:rPr lang="de-DE" smtClean="0"/>
              <a:t>16.11.2017</a:t>
            </a:fld>
            <a:endParaRPr lang="de-DE"/>
          </a:p>
        </p:txBody>
      </p:sp>
      <p:sp>
        <p:nvSpPr>
          <p:cNvPr id="4" name="Folienbildplatzhalt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1841" tIns="45920" rIns="91841" bIns="45920" rtlCol="0" anchor="ctr"/>
          <a:lstStyle/>
          <a:p>
            <a:endParaRPr lang="de-DE"/>
          </a:p>
        </p:txBody>
      </p:sp>
      <p:sp>
        <p:nvSpPr>
          <p:cNvPr id="5" name="Notizenplatzhalter 4"/>
          <p:cNvSpPr>
            <a:spLocks noGrp="1"/>
          </p:cNvSpPr>
          <p:nvPr>
            <p:ph type="body" sz="quarter" idx="3"/>
          </p:nvPr>
        </p:nvSpPr>
        <p:spPr>
          <a:xfrm>
            <a:off x="680562" y="4723451"/>
            <a:ext cx="5444490" cy="4474845"/>
          </a:xfrm>
          <a:prstGeom prst="rect">
            <a:avLst/>
          </a:prstGeom>
        </p:spPr>
        <p:txBody>
          <a:bodyPr vert="horz" lIns="91841" tIns="45920" rIns="91841" bIns="459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9445170"/>
            <a:ext cx="2949099" cy="497206"/>
          </a:xfrm>
          <a:prstGeom prst="rect">
            <a:avLst/>
          </a:prstGeom>
        </p:spPr>
        <p:txBody>
          <a:bodyPr vert="horz" lIns="91841" tIns="45920" rIns="91841" bIns="45920" rtlCol="0" anchor="b"/>
          <a:lstStyle>
            <a:lvl1pPr algn="l">
              <a:defRPr sz="1200"/>
            </a:lvl1pPr>
          </a:lstStyle>
          <a:p>
            <a:endParaRPr lang="de-DE"/>
          </a:p>
        </p:txBody>
      </p:sp>
      <p:sp>
        <p:nvSpPr>
          <p:cNvPr id="7" name="Foliennummernplatzhalter 6"/>
          <p:cNvSpPr>
            <a:spLocks noGrp="1"/>
          </p:cNvSpPr>
          <p:nvPr>
            <p:ph type="sldNum" sz="quarter" idx="5"/>
          </p:nvPr>
        </p:nvSpPr>
        <p:spPr>
          <a:xfrm>
            <a:off x="3854941" y="9445170"/>
            <a:ext cx="2949099" cy="497206"/>
          </a:xfrm>
          <a:prstGeom prst="rect">
            <a:avLst/>
          </a:prstGeom>
        </p:spPr>
        <p:txBody>
          <a:bodyPr vert="horz" lIns="91841" tIns="45920" rIns="91841" bIns="45920" rtlCol="0" anchor="b"/>
          <a:lstStyle>
            <a:lvl1pPr algn="r">
              <a:defRPr sz="1200"/>
            </a:lvl1pPr>
          </a:lstStyle>
          <a:p>
            <a:fld id="{77C1F6B8-DCAD-44A2-98E3-FD2ED99B8D9E}" type="slidenum">
              <a:rPr lang="de-DE" smtClean="0"/>
              <a:t>‹Nr.›</a:t>
            </a:fld>
            <a:endParaRPr lang="de-DE"/>
          </a:p>
        </p:txBody>
      </p:sp>
    </p:spTree>
    <p:extLst>
      <p:ext uri="{BB962C8B-B14F-4D97-AF65-F5344CB8AC3E}">
        <p14:creationId xmlns:p14="http://schemas.microsoft.com/office/powerpoint/2010/main" val="174058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7C1F6B8-DCAD-44A2-98E3-FD2ED99B8D9E}" type="slidenum">
              <a:rPr lang="de-DE" smtClean="0"/>
              <a:t>1</a:t>
            </a:fld>
            <a:endParaRPr lang="de-DE"/>
          </a:p>
        </p:txBody>
      </p:sp>
    </p:spTree>
    <p:extLst>
      <p:ext uri="{BB962C8B-B14F-4D97-AF65-F5344CB8AC3E}">
        <p14:creationId xmlns:p14="http://schemas.microsoft.com/office/powerpoint/2010/main" val="1701263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7C1F6B8-DCAD-44A2-98E3-FD2ED99B8D9E}" type="slidenum">
              <a:rPr lang="de-DE" smtClean="0"/>
              <a:t>3</a:t>
            </a:fld>
            <a:endParaRPr lang="de-DE"/>
          </a:p>
        </p:txBody>
      </p:sp>
    </p:spTree>
    <p:extLst>
      <p:ext uri="{BB962C8B-B14F-4D97-AF65-F5344CB8AC3E}">
        <p14:creationId xmlns:p14="http://schemas.microsoft.com/office/powerpoint/2010/main" val="682313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722511"/>
          </a:xfrm>
        </p:spPr>
        <p:txBody>
          <a:bodyPr/>
          <a:lstStyle>
            <a:lvl1pPr algn="l">
              <a:defRPr b="1">
                <a:solidFill>
                  <a:srgbClr val="92AF2F"/>
                </a:solidFill>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683568" y="3068960"/>
            <a:ext cx="5818909" cy="1752600"/>
          </a:xfrm>
        </p:spPr>
        <p:txBody>
          <a:bodyPr/>
          <a:lstStyle>
            <a:lvl1pPr marL="0" indent="0" algn="l">
              <a:buNone/>
              <a:defRPr>
                <a:solidFill>
                  <a:srgbClr val="92AF2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fld id="{EB713C2B-119F-4E60-994A-0B363AF10CEC}" type="datetimeFigureOut">
              <a:rPr lang="de-DE" smtClean="0"/>
              <a:t>16.11.2017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D827C5-5F1C-410D-BA18-3F571D70883D}" type="slidenum">
              <a:rPr lang="de-DE" smtClean="0"/>
              <a:t>‹Nr.›</a:t>
            </a:fld>
            <a:endParaRPr lang="de-DE"/>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576" y="620688"/>
            <a:ext cx="11398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47595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720190" y="1988840"/>
            <a:ext cx="7966609" cy="4137323"/>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fld id="{EB713C2B-119F-4E60-994A-0B363AF10CEC}" type="datetimeFigureOut">
              <a:rPr lang="de-DE" smtClean="0"/>
              <a:t>16.11.2017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D827C5-5F1C-410D-BA18-3F571D70883D}" type="slidenum">
              <a:rPr lang="de-DE" smtClean="0"/>
              <a:t>‹Nr.›</a:t>
            </a:fld>
            <a:endParaRPr lang="de-DE"/>
          </a:p>
        </p:txBody>
      </p:sp>
      <p:sp>
        <p:nvSpPr>
          <p:cNvPr id="9" name="Inhaltsplatzhalter 8"/>
          <p:cNvSpPr>
            <a:spLocks noGrp="1"/>
          </p:cNvSpPr>
          <p:nvPr>
            <p:ph sz="quarter" idx="13" hasCustomPrompt="1"/>
          </p:nvPr>
        </p:nvSpPr>
        <p:spPr>
          <a:xfrm>
            <a:off x="683568" y="1556792"/>
            <a:ext cx="7991475" cy="315913"/>
          </a:xfrm>
        </p:spPr>
        <p:txBody>
          <a:bodyPr>
            <a:noAutofit/>
          </a:bodyPr>
          <a:lstStyle>
            <a:lvl1pPr marL="0" indent="0">
              <a:buNone/>
              <a:defRPr sz="2000" b="1" baseline="0">
                <a:solidFill>
                  <a:srgbClr val="92AF2F"/>
                </a:solidFill>
                <a:latin typeface="Arial" panose="020B0604020202020204" pitchFamily="34" charset="0"/>
                <a:cs typeface="Arial" panose="020B0604020202020204" pitchFamily="34" charset="0"/>
              </a:defRPr>
            </a:lvl1pPr>
            <a:lvl2pPr>
              <a:defRPr>
                <a:solidFill>
                  <a:srgbClr val="92AF2F"/>
                </a:solidFill>
              </a:defRPr>
            </a:lvl2pPr>
            <a:lvl3pPr>
              <a:defRPr>
                <a:solidFill>
                  <a:srgbClr val="92AF2F"/>
                </a:solidFill>
              </a:defRPr>
            </a:lvl3pPr>
            <a:lvl4pPr>
              <a:defRPr>
                <a:solidFill>
                  <a:srgbClr val="92AF2F"/>
                </a:solidFill>
              </a:defRPr>
            </a:lvl4pPr>
            <a:lvl5pPr>
              <a:defRPr>
                <a:solidFill>
                  <a:srgbClr val="92AF2F"/>
                </a:solidFill>
              </a:defRPr>
            </a:lvl5pPr>
          </a:lstStyle>
          <a:p>
            <a:pPr lvl="0"/>
            <a:r>
              <a:rPr lang="de-DE" dirty="0" smtClean="0"/>
              <a:t>Titelmasterformat durch Klicken bearbeiten</a:t>
            </a:r>
            <a:endParaRPr lang="de-DE"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3568" y="476672"/>
            <a:ext cx="11398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0844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Autofit/>
          </a:bodyPr>
          <a:lstStyle>
            <a:lvl1pPr algn="l">
              <a:defRPr sz="4000" b="1" cap="all">
                <a:solidFill>
                  <a:srgbClr val="92AF2F"/>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smtClean="0"/>
              <a:t>Textmasterformat bearbeiten</a:t>
            </a:r>
          </a:p>
        </p:txBody>
      </p:sp>
      <p:sp>
        <p:nvSpPr>
          <p:cNvPr id="4" name="Datumsplatzhalter 3"/>
          <p:cNvSpPr>
            <a:spLocks noGrp="1"/>
          </p:cNvSpPr>
          <p:nvPr>
            <p:ph type="dt" sz="half" idx="10"/>
          </p:nvPr>
        </p:nvSpPr>
        <p:spPr/>
        <p:txBody>
          <a:bodyPr/>
          <a:lstStyle/>
          <a:p>
            <a:fld id="{EB713C2B-119F-4E60-994A-0B363AF10CEC}" type="datetimeFigureOut">
              <a:rPr lang="de-DE" smtClean="0"/>
              <a:t>16.11.2017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9D827C5-5F1C-410D-BA18-3F571D70883D}" type="slidenum">
              <a:rPr lang="de-DE" smtClean="0"/>
              <a:t>‹Nr.›</a:t>
            </a:fld>
            <a:endParaRPr lang="de-DE"/>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584" y="692696"/>
            <a:ext cx="11398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759103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712098" y="1988840"/>
            <a:ext cx="3783702" cy="4137323"/>
          </a:xfrm>
        </p:spPr>
        <p:txBody>
          <a:bodyPr>
            <a:normAutofit/>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988840"/>
            <a:ext cx="4038600" cy="4137323"/>
          </a:xfrm>
        </p:spPr>
        <p:txBody>
          <a:bodyPr>
            <a:normAutofit/>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fld id="{EB713C2B-119F-4E60-994A-0B363AF10CEC}" type="datetimeFigureOut">
              <a:rPr lang="de-DE" smtClean="0"/>
              <a:t>16.11.2017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9D827C5-5F1C-410D-BA18-3F571D70883D}" type="slidenum">
              <a:rPr lang="de-DE" smtClean="0"/>
              <a:t>‹Nr.›</a:t>
            </a:fld>
            <a:endParaRPr lang="de-DE"/>
          </a:p>
        </p:txBody>
      </p:sp>
      <p:sp>
        <p:nvSpPr>
          <p:cNvPr id="11" name="Textplatzhalter 10"/>
          <p:cNvSpPr>
            <a:spLocks noGrp="1"/>
          </p:cNvSpPr>
          <p:nvPr>
            <p:ph type="body" sz="quarter" idx="13"/>
          </p:nvPr>
        </p:nvSpPr>
        <p:spPr>
          <a:xfrm>
            <a:off x="702444" y="1413024"/>
            <a:ext cx="7974012" cy="431800"/>
          </a:xfrm>
        </p:spPr>
        <p:txBody>
          <a:bodyPr>
            <a:noAutofit/>
          </a:bodyPr>
          <a:lstStyle>
            <a:lvl1pPr marL="0" indent="0">
              <a:buNone/>
              <a:defRPr sz="2000" b="1">
                <a:solidFill>
                  <a:srgbClr val="92AF2F"/>
                </a:solidFill>
                <a:latin typeface="Arial" panose="020B0604020202020204" pitchFamily="34" charset="0"/>
                <a:cs typeface="Arial" panose="020B0604020202020204" pitchFamily="34" charset="0"/>
              </a:defRPr>
            </a:lvl1pPr>
            <a:lvl2pPr marL="457200" indent="0">
              <a:buNone/>
              <a:defRPr sz="2000" b="1">
                <a:solidFill>
                  <a:srgbClr val="92AF2F"/>
                </a:solidFill>
                <a:latin typeface="Arial" panose="020B0604020202020204" pitchFamily="34" charset="0"/>
                <a:cs typeface="Arial" panose="020B0604020202020204" pitchFamily="34" charset="0"/>
              </a:defRPr>
            </a:lvl2pPr>
            <a:lvl3pPr marL="914400" indent="0">
              <a:buNone/>
              <a:defRPr sz="2000" b="1">
                <a:solidFill>
                  <a:srgbClr val="92AF2F"/>
                </a:solidFill>
                <a:latin typeface="Arial" panose="020B0604020202020204" pitchFamily="34" charset="0"/>
                <a:cs typeface="Arial" panose="020B0604020202020204" pitchFamily="34" charset="0"/>
              </a:defRPr>
            </a:lvl3pPr>
            <a:lvl4pPr marL="1371600" indent="0">
              <a:buNone/>
              <a:defRPr sz="2000" b="1">
                <a:solidFill>
                  <a:srgbClr val="92AF2F"/>
                </a:solidFill>
                <a:latin typeface="Arial" panose="020B0604020202020204" pitchFamily="34" charset="0"/>
                <a:cs typeface="Arial" panose="020B0604020202020204" pitchFamily="34" charset="0"/>
              </a:defRPr>
            </a:lvl4pPr>
            <a:lvl5pPr marL="1828800" indent="0">
              <a:buNone/>
              <a:defRPr sz="2000" b="1">
                <a:solidFill>
                  <a:srgbClr val="92AF2F"/>
                </a:solidFill>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3568" y="404664"/>
            <a:ext cx="11398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6167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83568" y="1416366"/>
            <a:ext cx="7920880" cy="356450"/>
          </a:xfrm>
        </p:spPr>
        <p:txBody>
          <a:bodyPr>
            <a:normAutofit/>
          </a:bodyPr>
          <a:lstStyle>
            <a:lvl1pPr algn="l">
              <a:defRPr sz="2000" b="1">
                <a:solidFill>
                  <a:srgbClr val="92AF2F"/>
                </a:solidFi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Datumsplatzhalter 2"/>
          <p:cNvSpPr>
            <a:spLocks noGrp="1"/>
          </p:cNvSpPr>
          <p:nvPr>
            <p:ph type="dt" sz="half" idx="10"/>
          </p:nvPr>
        </p:nvSpPr>
        <p:spPr/>
        <p:txBody>
          <a:bodyPr/>
          <a:lstStyle/>
          <a:p>
            <a:fld id="{EB713C2B-119F-4E60-994A-0B363AF10CEC}" type="datetimeFigureOut">
              <a:rPr lang="de-DE" smtClean="0"/>
              <a:t>16.11.2017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9D827C5-5F1C-410D-BA18-3F571D70883D}" type="slidenum">
              <a:rPr lang="de-DE" smtClean="0"/>
              <a:t>‹Nr.›</a:t>
            </a:fld>
            <a:endParaRPr lang="de-DE"/>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576" y="476672"/>
            <a:ext cx="11398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9564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B713C2B-119F-4E60-994A-0B363AF10CEC}" type="datetimeFigureOut">
              <a:rPr lang="de-DE" smtClean="0"/>
              <a:t>16.11.2017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9D827C5-5F1C-410D-BA18-3F571D70883D}" type="slidenum">
              <a:rPr lang="de-DE" smtClean="0"/>
              <a:t>‹Nr.›</a:t>
            </a:fld>
            <a:endParaRPr lang="de-DE"/>
          </a:p>
        </p:txBody>
      </p:sp>
    </p:spTree>
    <p:extLst>
      <p:ext uri="{BB962C8B-B14F-4D97-AF65-F5344CB8AC3E}">
        <p14:creationId xmlns:p14="http://schemas.microsoft.com/office/powerpoint/2010/main" val="31362239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13C2B-119F-4E60-994A-0B363AF10CEC}" type="datetimeFigureOut">
              <a:rPr lang="de-DE" smtClean="0"/>
              <a:t>16.11.2017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827C5-5F1C-410D-BA18-3F571D70883D}" type="slidenum">
              <a:rPr lang="de-DE" smtClean="0"/>
              <a:t>‹Nr.›</a:t>
            </a:fld>
            <a:endParaRPr lang="de-DE"/>
          </a:p>
        </p:txBody>
      </p:sp>
    </p:spTree>
    <p:extLst>
      <p:ext uri="{BB962C8B-B14F-4D97-AF65-F5344CB8AC3E}">
        <p14:creationId xmlns:p14="http://schemas.microsoft.com/office/powerpoint/2010/main" val="348632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43608" y="1556792"/>
            <a:ext cx="7416824" cy="864096"/>
          </a:xfrm>
        </p:spPr>
        <p:txBody>
          <a:bodyPr>
            <a:normAutofit fontScale="90000"/>
          </a:bodyPr>
          <a:lstStyle/>
          <a:p>
            <a:pPr algn="ctr"/>
            <a:r>
              <a:rPr lang="de-DE" sz="2800" dirty="0"/>
              <a:t> </a:t>
            </a:r>
            <a:r>
              <a:rPr lang="de-DE" sz="2800" dirty="0" smtClean="0"/>
              <a:t>Vernetzungstreffen 2017</a:t>
            </a:r>
            <a:br>
              <a:rPr lang="de-DE" sz="2800" dirty="0" smtClean="0"/>
            </a:br>
            <a:r>
              <a:rPr lang="de-DE" sz="2800" dirty="0" smtClean="0"/>
              <a:t>Nationale </a:t>
            </a:r>
            <a:r>
              <a:rPr lang="de-DE" sz="2800" dirty="0"/>
              <a:t>Strategie zur schulischen </a:t>
            </a:r>
            <a:r>
              <a:rPr lang="de-DE" sz="2800" dirty="0" smtClean="0"/>
              <a:t>Gewaltprävention</a:t>
            </a:r>
            <a:br>
              <a:rPr lang="de-DE" sz="2800" dirty="0" smtClean="0"/>
            </a:br>
            <a:r>
              <a:rPr lang="de-DE" sz="2700" dirty="0">
                <a:solidFill>
                  <a:srgbClr val="0070C0"/>
                </a:solidFill>
              </a:rPr>
              <a:t>Prävention und Intervention bei (</a:t>
            </a:r>
            <a:r>
              <a:rPr lang="de-DE" sz="2700" dirty="0" err="1">
                <a:solidFill>
                  <a:srgbClr val="0070C0"/>
                </a:solidFill>
              </a:rPr>
              <a:t>Cyber</a:t>
            </a:r>
            <a:r>
              <a:rPr lang="de-DE" sz="2700" dirty="0">
                <a:solidFill>
                  <a:srgbClr val="0070C0"/>
                </a:solidFill>
              </a:rPr>
              <a:t>)Mobbing</a:t>
            </a:r>
            <a:endParaRPr lang="de-DE" sz="2700" dirty="0"/>
          </a:p>
        </p:txBody>
      </p:sp>
      <p:sp>
        <p:nvSpPr>
          <p:cNvPr id="3" name="Untertitel 2"/>
          <p:cNvSpPr>
            <a:spLocks noGrp="1"/>
          </p:cNvSpPr>
          <p:nvPr>
            <p:ph type="subTitle" idx="1"/>
          </p:nvPr>
        </p:nvSpPr>
        <p:spPr>
          <a:xfrm>
            <a:off x="899592" y="3140968"/>
            <a:ext cx="6840760" cy="1752600"/>
          </a:xfrm>
        </p:spPr>
        <p:txBody>
          <a:bodyPr>
            <a:normAutofit/>
          </a:bodyPr>
          <a:lstStyle/>
          <a:p>
            <a:endParaRPr lang="de-DE" sz="2400" dirty="0" smtClean="0"/>
          </a:p>
          <a:p>
            <a:pPr algn="ctr"/>
            <a:endParaRPr lang="de-DE" sz="2400" dirty="0"/>
          </a:p>
        </p:txBody>
      </p:sp>
      <p:pic>
        <p:nvPicPr>
          <p:cNvPr id="2050" name="Picture 2" descr="C:\Users\schwertbergerd\Pictures\Logo_Weisse_Fed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43633" y="764703"/>
            <a:ext cx="1224136" cy="326969"/>
          </a:xfrm>
          <a:prstGeom prst="rect">
            <a:avLst/>
          </a:prstGeom>
          <a:noFill/>
          <a:extLst>
            <a:ext uri="{909E8E84-426E-40DD-AFC4-6F175D3DCCD1}">
              <a14:hiddenFill xmlns:a14="http://schemas.microsoft.com/office/drawing/2010/main">
                <a:solidFill>
                  <a:srgbClr val="FFFFFF"/>
                </a:solidFill>
              </a14:hiddenFill>
            </a:ext>
          </a:extLst>
        </p:spPr>
      </p:pic>
      <p:pic>
        <p:nvPicPr>
          <p:cNvPr id="1026" name="Bild 5" descr="ÖZEP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642438"/>
            <a:ext cx="1308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p:nvPr/>
        </p:nvPicPr>
        <p:blipFill>
          <a:blip r:embed="rId5"/>
          <a:stretch>
            <a:fillRect/>
          </a:stretch>
        </p:blipFill>
        <p:spPr>
          <a:xfrm>
            <a:off x="2411760" y="3212976"/>
            <a:ext cx="4247877" cy="2917939"/>
          </a:xfrm>
          <a:prstGeom prst="rect">
            <a:avLst/>
          </a:prstGeom>
        </p:spPr>
      </p:pic>
    </p:spTree>
    <p:extLst>
      <p:ext uri="{BB962C8B-B14F-4D97-AF65-F5344CB8AC3E}">
        <p14:creationId xmlns:p14="http://schemas.microsoft.com/office/powerpoint/2010/main" val="643377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smtClean="0"/>
          </a:p>
          <a:p>
            <a:pPr marL="0" indent="0">
              <a:buNone/>
            </a:pPr>
            <a:endParaRPr lang="de-DE" dirty="0"/>
          </a:p>
          <a:p>
            <a:pPr marL="0" indent="0" algn="ctr">
              <a:buNone/>
            </a:pPr>
            <a:r>
              <a:rPr lang="de-DE" sz="4800" dirty="0" smtClean="0"/>
              <a:t> </a:t>
            </a:r>
            <a:r>
              <a:rPr lang="de-DE" sz="4800" dirty="0"/>
              <a:t>„Mobbing</a:t>
            </a:r>
            <a:r>
              <a:rPr lang="de-DE" sz="4800" dirty="0" smtClean="0"/>
              <a:t>?“</a:t>
            </a:r>
          </a:p>
          <a:p>
            <a:pPr marL="0" indent="0" algn="ctr">
              <a:buNone/>
            </a:pPr>
            <a:r>
              <a:rPr lang="de-DE" dirty="0" smtClean="0"/>
              <a:t> </a:t>
            </a:r>
            <a:r>
              <a:rPr lang="de-DE" dirty="0"/>
              <a:t>Katarzyna </a:t>
            </a:r>
            <a:r>
              <a:rPr lang="de-DE" dirty="0" err="1"/>
              <a:t>Godos</a:t>
            </a:r>
            <a:r>
              <a:rPr lang="de-DE" dirty="0"/>
              <a:t>, BHAK, Wien 10</a:t>
            </a:r>
          </a:p>
          <a:p>
            <a:endParaRPr lang="de-DE" dirty="0"/>
          </a:p>
        </p:txBody>
      </p:sp>
      <p:sp>
        <p:nvSpPr>
          <p:cNvPr id="3" name="Inhaltsplatzhalter 2"/>
          <p:cNvSpPr>
            <a:spLocks noGrp="1"/>
          </p:cNvSpPr>
          <p:nvPr>
            <p:ph sz="quarter" idx="13"/>
          </p:nvPr>
        </p:nvSpPr>
        <p:spPr/>
        <p:txBody>
          <a:bodyPr/>
          <a:lstStyle/>
          <a:p>
            <a:r>
              <a:rPr lang="de-DE" dirty="0"/>
              <a:t>Nationale Strategie zur schulischen Gewaltprävention</a:t>
            </a:r>
            <a:br>
              <a:rPr lang="de-DE" dirty="0"/>
            </a:br>
            <a:endParaRPr lang="de-DE"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199" y="476672"/>
            <a:ext cx="131127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0909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endParaRPr lang="de-DE" sz="1600" dirty="0"/>
          </a:p>
          <a:p>
            <a:endParaRPr lang="de-DE" sz="1600" dirty="0" smtClean="0"/>
          </a:p>
        </p:txBody>
      </p:sp>
      <p:sp>
        <p:nvSpPr>
          <p:cNvPr id="3" name="Inhaltsplatzhalter 2"/>
          <p:cNvSpPr>
            <a:spLocks noGrp="1"/>
          </p:cNvSpPr>
          <p:nvPr>
            <p:ph sz="quarter" idx="13"/>
          </p:nvPr>
        </p:nvSpPr>
        <p:spPr/>
        <p:txBody>
          <a:bodyPr/>
          <a:lstStyle/>
          <a:p>
            <a:r>
              <a:rPr lang="de-DE" dirty="0"/>
              <a:t>Nationale Strategie zur schulischen </a:t>
            </a:r>
            <a:r>
              <a:rPr lang="de-DE" dirty="0" smtClean="0"/>
              <a:t>Gewaltprävention</a:t>
            </a:r>
          </a:p>
          <a:p>
            <a:r>
              <a:rPr lang="de-DE" dirty="0" smtClean="0">
                <a:solidFill>
                  <a:schemeClr val="tx1"/>
                </a:solidFill>
              </a:rPr>
              <a:t>Bundesministerin Dr.</a:t>
            </a:r>
            <a:r>
              <a:rPr lang="de-DE" baseline="30000" dirty="0" smtClean="0">
                <a:solidFill>
                  <a:schemeClr val="tx1"/>
                </a:solidFill>
              </a:rPr>
              <a:t>in</a:t>
            </a:r>
            <a:r>
              <a:rPr lang="de-DE" dirty="0" smtClean="0">
                <a:solidFill>
                  <a:schemeClr val="tx1"/>
                </a:solidFill>
              </a:rPr>
              <a:t> </a:t>
            </a:r>
            <a:r>
              <a:rPr lang="de-DE" dirty="0">
                <a:solidFill>
                  <a:schemeClr val="tx1"/>
                </a:solidFill>
              </a:rPr>
              <a:t>Sonja </a:t>
            </a:r>
            <a:r>
              <a:rPr lang="de-DE" dirty="0" smtClean="0">
                <a:solidFill>
                  <a:schemeClr val="tx1"/>
                </a:solidFill>
              </a:rPr>
              <a:t>Hammerschmid</a:t>
            </a:r>
          </a:p>
          <a:p>
            <a:endParaRPr lang="de-DE" dirty="0">
              <a:solidFill>
                <a:schemeClr val="tx1"/>
              </a:solidFill>
            </a:endParaRPr>
          </a:p>
          <a:p>
            <a:endParaRPr lang="de-DE" dirty="0" smtClean="0">
              <a:solidFill>
                <a:schemeClr val="tx1"/>
              </a:solidFill>
            </a:endParaRPr>
          </a:p>
          <a:p>
            <a:endParaRPr lang="de-DE" dirty="0">
              <a:solidFill>
                <a:schemeClr val="tx1"/>
              </a:solidFill>
            </a:endParaRPr>
          </a:p>
          <a:p>
            <a:endParaRPr lang="de-DE" dirty="0" smtClean="0">
              <a:solidFill>
                <a:schemeClr val="tx1"/>
              </a:solidFill>
            </a:endParaRPr>
          </a:p>
          <a:p>
            <a:endParaRPr lang="de-DE" dirty="0">
              <a:solidFill>
                <a:schemeClr val="tx1"/>
              </a:solidFill>
            </a:endParaRPr>
          </a:p>
          <a:p>
            <a:endParaRPr lang="de-DE" dirty="0" smtClean="0">
              <a:solidFill>
                <a:schemeClr val="tx1"/>
              </a:solidFill>
            </a:endParaRPr>
          </a:p>
          <a:p>
            <a:endParaRPr lang="de-DE" dirty="0">
              <a:solidFill>
                <a:schemeClr val="tx1"/>
              </a:solidFill>
            </a:endParaRPr>
          </a:p>
          <a:p>
            <a:endParaRPr lang="de-DE" dirty="0" smtClean="0">
              <a:solidFill>
                <a:schemeClr val="tx1"/>
              </a:solidFill>
            </a:endParaRPr>
          </a:p>
          <a:p>
            <a:r>
              <a:rPr lang="de-AT" sz="800" i="1" dirty="0" smtClean="0">
                <a:solidFill>
                  <a:schemeClr val="bg1">
                    <a:lumMod val="50000"/>
                  </a:schemeClr>
                </a:solidFill>
              </a:rPr>
              <a:t>                                   </a:t>
            </a:r>
            <a:r>
              <a:rPr lang="de-AT" sz="1000" i="1" dirty="0" smtClean="0">
                <a:solidFill>
                  <a:schemeClr val="bg1">
                    <a:lumMod val="50000"/>
                  </a:schemeClr>
                </a:solidFill>
              </a:rPr>
              <a:t>Copyright </a:t>
            </a:r>
            <a:r>
              <a:rPr lang="de-AT" sz="1000" i="1" dirty="0">
                <a:solidFill>
                  <a:schemeClr val="bg1">
                    <a:lumMod val="50000"/>
                  </a:schemeClr>
                </a:solidFill>
              </a:rPr>
              <a:t>BKA/Andy Wenzel </a:t>
            </a:r>
            <a:endParaRPr lang="de-DE" sz="1000" i="1" dirty="0">
              <a:solidFill>
                <a:schemeClr val="bg1">
                  <a:lumMod val="50000"/>
                </a:schemeClr>
              </a:solidFill>
            </a:endParaRPr>
          </a:p>
          <a:p>
            <a:r>
              <a:rPr lang="de-DE" dirty="0" smtClean="0">
                <a:solidFill>
                  <a:schemeClr val="bg1">
                    <a:lumMod val="50000"/>
                  </a:schemeClr>
                </a:solidFill>
              </a:rPr>
              <a:t> </a:t>
            </a:r>
            <a:endParaRPr lang="de-DE" dirty="0">
              <a:solidFill>
                <a:schemeClr val="bg1">
                  <a:lumMod val="50000"/>
                </a:schemeClr>
              </a:solidFill>
            </a:endParaRPr>
          </a:p>
          <a:p>
            <a:endParaRPr lang="de-DE" dirty="0"/>
          </a:p>
        </p:txBody>
      </p:sp>
      <p:pic>
        <p:nvPicPr>
          <p:cNvPr id="3076" name="Picture 4" descr="C:\Users\schwertbergerd\Pictures\BKA_Andy_Wenzel_AND2510 (28)_Pub.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647" y="2708920"/>
            <a:ext cx="3708000" cy="247174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620688"/>
            <a:ext cx="131127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166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83568" y="1988840"/>
            <a:ext cx="7966609" cy="4137323"/>
          </a:xfrm>
        </p:spPr>
        <p:txBody>
          <a:bodyPr/>
          <a:lstStyle/>
          <a:p>
            <a:endParaRPr lang="de-DE" dirty="0" smtClean="0"/>
          </a:p>
          <a:p>
            <a:pPr marL="0" indent="0">
              <a:buNone/>
            </a:pPr>
            <a:r>
              <a:rPr lang="de-DE" sz="3200" b="1" dirty="0" smtClean="0"/>
              <a:t>„</a:t>
            </a:r>
            <a:r>
              <a:rPr lang="de-DE" sz="3200" b="1" dirty="0" err="1" smtClean="0"/>
              <a:t>How</a:t>
            </a:r>
            <a:r>
              <a:rPr lang="de-DE" sz="3200" b="1" dirty="0" smtClean="0"/>
              <a:t> </a:t>
            </a:r>
            <a:r>
              <a:rPr lang="de-DE" sz="3200" b="1" dirty="0" err="1" smtClean="0"/>
              <a:t>to</a:t>
            </a:r>
            <a:r>
              <a:rPr lang="de-DE" sz="3200" b="1" dirty="0" smtClean="0"/>
              <a:t> </a:t>
            </a:r>
            <a:r>
              <a:rPr lang="de-DE" sz="3200" b="1" dirty="0" err="1" smtClean="0"/>
              <a:t>prevent</a:t>
            </a:r>
            <a:r>
              <a:rPr lang="de-DE" sz="3200" b="1" dirty="0" smtClean="0"/>
              <a:t> </a:t>
            </a:r>
            <a:r>
              <a:rPr lang="de-DE" sz="3200" b="1" dirty="0" err="1" smtClean="0"/>
              <a:t>and</a:t>
            </a:r>
            <a:r>
              <a:rPr lang="de-DE" sz="3200" b="1" dirty="0" smtClean="0"/>
              <a:t> </a:t>
            </a:r>
            <a:r>
              <a:rPr lang="de-DE" sz="3200" b="1" dirty="0" err="1" smtClean="0"/>
              <a:t>tackle</a:t>
            </a:r>
            <a:r>
              <a:rPr lang="de-DE" sz="3200" b="1" dirty="0" smtClean="0"/>
              <a:t> </a:t>
            </a:r>
            <a:r>
              <a:rPr lang="de-DE" sz="3200" b="1" dirty="0" err="1" smtClean="0"/>
              <a:t>bullying</a:t>
            </a:r>
            <a:r>
              <a:rPr lang="de-DE" sz="3200" b="1" dirty="0" smtClean="0"/>
              <a:t> </a:t>
            </a:r>
            <a:r>
              <a:rPr lang="de-DE" sz="3200" b="1" dirty="0" err="1" smtClean="0"/>
              <a:t>and</a:t>
            </a:r>
            <a:r>
              <a:rPr lang="de-DE" sz="3200" b="1" dirty="0" smtClean="0"/>
              <a:t> </a:t>
            </a:r>
            <a:r>
              <a:rPr lang="de-DE" sz="3200" b="1" dirty="0" err="1" smtClean="0"/>
              <a:t>school</a:t>
            </a:r>
            <a:r>
              <a:rPr lang="de-DE" sz="3200" b="1" dirty="0" smtClean="0"/>
              <a:t> </a:t>
            </a:r>
            <a:r>
              <a:rPr lang="de-DE" sz="3200" b="1" dirty="0" err="1" smtClean="0"/>
              <a:t>violence</a:t>
            </a:r>
            <a:r>
              <a:rPr lang="de-DE" sz="3200" b="1" dirty="0" smtClean="0"/>
              <a:t>“, </a:t>
            </a:r>
            <a:r>
              <a:rPr lang="de-DE" sz="3200" dirty="0" smtClean="0"/>
              <a:t>EU </a:t>
            </a:r>
            <a:r>
              <a:rPr lang="de-DE" sz="3200" dirty="0" err="1"/>
              <a:t>report</a:t>
            </a:r>
            <a:r>
              <a:rPr lang="de-DE" sz="3200" dirty="0"/>
              <a:t> 2016</a:t>
            </a:r>
          </a:p>
          <a:p>
            <a:pPr marL="0" indent="0">
              <a:buNone/>
            </a:pPr>
            <a:r>
              <a:rPr lang="de-DE" sz="2400" dirty="0" smtClean="0"/>
              <a:t>Dr. Paul </a:t>
            </a:r>
            <a:r>
              <a:rPr lang="de-DE" sz="2400" dirty="0" err="1" smtClean="0"/>
              <a:t>Downes</a:t>
            </a:r>
            <a:r>
              <a:rPr lang="de-DE" sz="2400" dirty="0" smtClean="0"/>
              <a:t>, Educational </a:t>
            </a:r>
            <a:r>
              <a:rPr lang="de-DE" sz="2400" dirty="0" err="1" smtClean="0"/>
              <a:t>Disadvantage</a:t>
            </a:r>
            <a:r>
              <a:rPr lang="de-DE" sz="2400" dirty="0" smtClean="0"/>
              <a:t> </a:t>
            </a:r>
            <a:r>
              <a:rPr lang="de-DE" sz="2400" dirty="0" err="1" smtClean="0"/>
              <a:t>Centre</a:t>
            </a:r>
            <a:r>
              <a:rPr lang="de-DE" sz="2400" dirty="0" smtClean="0"/>
              <a:t>,</a:t>
            </a:r>
          </a:p>
          <a:p>
            <a:pPr marL="0" indent="0">
              <a:buNone/>
            </a:pPr>
            <a:r>
              <a:rPr lang="de-DE" sz="2400" dirty="0" smtClean="0"/>
              <a:t>Institute </a:t>
            </a:r>
            <a:r>
              <a:rPr lang="de-DE" sz="2400" dirty="0" err="1" smtClean="0"/>
              <a:t>of</a:t>
            </a:r>
            <a:r>
              <a:rPr lang="de-DE" sz="2400" dirty="0"/>
              <a:t> Education, </a:t>
            </a:r>
            <a:r>
              <a:rPr lang="de-DE" sz="2400" dirty="0" smtClean="0"/>
              <a:t>Dublin City University</a:t>
            </a:r>
            <a:endParaRPr lang="de-DE" sz="2400" dirty="0"/>
          </a:p>
        </p:txBody>
      </p:sp>
      <p:sp>
        <p:nvSpPr>
          <p:cNvPr id="3" name="Inhaltsplatzhalter 2"/>
          <p:cNvSpPr>
            <a:spLocks noGrp="1"/>
          </p:cNvSpPr>
          <p:nvPr>
            <p:ph sz="quarter" idx="13"/>
          </p:nvPr>
        </p:nvSpPr>
        <p:spPr/>
        <p:txBody>
          <a:bodyPr/>
          <a:lstStyle/>
          <a:p>
            <a:r>
              <a:rPr lang="de-DE" dirty="0"/>
              <a:t>Nationale Strategie zur schulischen Gewaltprävention</a:t>
            </a:r>
            <a:br>
              <a:rPr lang="de-DE" dirty="0"/>
            </a:br>
            <a:endParaRPr lang="de-DE"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04664"/>
            <a:ext cx="131127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5144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endParaRPr lang="de-DE" dirty="0" smtClean="0"/>
          </a:p>
          <a:p>
            <a:endParaRPr lang="de-DE" dirty="0" smtClean="0"/>
          </a:p>
          <a:p>
            <a:pPr marL="0" indent="0">
              <a:buNone/>
            </a:pPr>
            <a:r>
              <a:rPr lang="de-DE" sz="2800" b="1" dirty="0" smtClean="0"/>
              <a:t>„Risiken </a:t>
            </a:r>
            <a:r>
              <a:rPr lang="de-DE" sz="2800" b="1" dirty="0"/>
              <a:t>durch Nutzung von </a:t>
            </a:r>
            <a:endParaRPr lang="de-DE" sz="2800" b="1" dirty="0" smtClean="0"/>
          </a:p>
          <a:p>
            <a:pPr marL="0" indent="0">
              <a:buNone/>
            </a:pPr>
            <a:r>
              <a:rPr lang="de-DE" sz="2800" b="1" dirty="0" smtClean="0"/>
              <a:t>Online-Angeboten </a:t>
            </a:r>
            <a:r>
              <a:rPr lang="de-DE" sz="2800" b="1" dirty="0"/>
              <a:t>und die Rolle der Peers</a:t>
            </a:r>
            <a:r>
              <a:rPr lang="de-DE" sz="2800" b="1" dirty="0" smtClean="0"/>
              <a:t>“ </a:t>
            </a:r>
            <a:endParaRPr lang="de-DE" sz="2800" b="1" dirty="0"/>
          </a:p>
          <a:p>
            <a:pPr marL="0" indent="0">
              <a:buNone/>
            </a:pPr>
            <a:r>
              <a:rPr lang="de-DE" dirty="0" smtClean="0"/>
              <a:t>Mag</a:t>
            </a:r>
            <a:r>
              <a:rPr lang="de-DE" dirty="0"/>
              <a:t>. Philipp </a:t>
            </a:r>
            <a:r>
              <a:rPr lang="de-DE" dirty="0" err="1"/>
              <a:t>Ikrath</a:t>
            </a:r>
            <a:r>
              <a:rPr lang="de-DE" dirty="0"/>
              <a:t>, Institut </a:t>
            </a:r>
            <a:r>
              <a:rPr lang="de-DE" dirty="0" smtClean="0"/>
              <a:t>für Jugendkulturforschung </a:t>
            </a:r>
            <a:endParaRPr lang="de-DE" dirty="0"/>
          </a:p>
        </p:txBody>
      </p:sp>
      <p:sp>
        <p:nvSpPr>
          <p:cNvPr id="3" name="Inhaltsplatzhalter 2"/>
          <p:cNvSpPr>
            <a:spLocks noGrp="1"/>
          </p:cNvSpPr>
          <p:nvPr>
            <p:ph sz="quarter" idx="13"/>
          </p:nvPr>
        </p:nvSpPr>
        <p:spPr/>
        <p:txBody>
          <a:bodyPr/>
          <a:lstStyle/>
          <a:p>
            <a:r>
              <a:rPr lang="de-DE" dirty="0"/>
              <a:t>Nationale Strategie zur schulischen Gewaltprävention</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548680"/>
            <a:ext cx="131127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200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pPr marL="0" indent="0">
              <a:buNone/>
            </a:pPr>
            <a:endParaRPr lang="de-DE" sz="1600" dirty="0" smtClean="0"/>
          </a:p>
          <a:p>
            <a:pPr marL="0" indent="0">
              <a:buNone/>
            </a:pPr>
            <a:r>
              <a:rPr lang="de-DE" sz="1600" dirty="0" smtClean="0"/>
              <a:t>Forum I: </a:t>
            </a:r>
            <a:r>
              <a:rPr lang="de-DE" sz="1400" dirty="0" smtClean="0"/>
              <a:t>„Cybermobbing/</a:t>
            </a:r>
            <a:r>
              <a:rPr lang="de-DE" sz="1400" dirty="0" err="1" smtClean="0"/>
              <a:t>Sexting</a:t>
            </a:r>
            <a:r>
              <a:rPr lang="de-DE" sz="1400" dirty="0" smtClean="0"/>
              <a:t>“, Dr.</a:t>
            </a:r>
            <a:r>
              <a:rPr lang="de-DE" sz="1400" baseline="30000" dirty="0" smtClean="0"/>
              <a:t>in</a:t>
            </a:r>
            <a:r>
              <a:rPr lang="de-DE" sz="1400" dirty="0"/>
              <a:t> </a:t>
            </a:r>
            <a:r>
              <a:rPr lang="de-DE" sz="1400" dirty="0" smtClean="0"/>
              <a:t>Barbara </a:t>
            </a:r>
            <a:r>
              <a:rPr lang="de-DE" sz="1400" dirty="0" err="1" smtClean="0"/>
              <a:t>Buchegger</a:t>
            </a:r>
            <a:r>
              <a:rPr lang="de-DE" sz="1400" dirty="0" smtClean="0"/>
              <a:t>, Safer Internet </a:t>
            </a:r>
            <a:r>
              <a:rPr lang="de-DE" sz="1400" i="1" dirty="0" smtClean="0"/>
              <a:t>(Raum P1)</a:t>
            </a:r>
            <a:endParaRPr lang="de-DE" sz="1600" i="1" dirty="0" smtClean="0"/>
          </a:p>
          <a:p>
            <a:pPr marL="0" indent="0">
              <a:buNone/>
            </a:pPr>
            <a:endParaRPr lang="de-DE" sz="1600" dirty="0" smtClean="0"/>
          </a:p>
          <a:p>
            <a:pPr marL="0" indent="0">
              <a:buNone/>
            </a:pPr>
            <a:r>
              <a:rPr lang="de-DE" sz="1600" dirty="0" smtClean="0"/>
              <a:t>Forum II: </a:t>
            </a:r>
            <a:r>
              <a:rPr lang="de-DE" sz="1400" dirty="0" smtClean="0"/>
              <a:t>„Mobbing am Schulweg“, DSA Oliver Steingötter, </a:t>
            </a:r>
          </a:p>
          <a:p>
            <a:pPr marL="0" indent="0">
              <a:buNone/>
            </a:pPr>
            <a:r>
              <a:rPr lang="de-DE" sz="1400" dirty="0" smtClean="0"/>
              <a:t>                  MA &amp; Mag. Georg </a:t>
            </a:r>
            <a:r>
              <a:rPr lang="de-DE" sz="1400" dirty="0" err="1" smtClean="0"/>
              <a:t>Koenne</a:t>
            </a:r>
            <a:r>
              <a:rPr lang="de-DE" sz="1400" dirty="0" smtClean="0"/>
              <a:t>, MBA, ÖZPGS </a:t>
            </a:r>
            <a:r>
              <a:rPr lang="de-DE" sz="1400" i="1" dirty="0" smtClean="0"/>
              <a:t>(Raum P2)</a:t>
            </a:r>
            <a:endParaRPr lang="de-DE" sz="1600" i="1" dirty="0" smtClean="0"/>
          </a:p>
          <a:p>
            <a:pPr marL="0" indent="0">
              <a:buNone/>
            </a:pPr>
            <a:endParaRPr lang="de-DE" sz="1600" dirty="0" smtClean="0"/>
          </a:p>
          <a:p>
            <a:pPr marL="0" indent="0">
              <a:buNone/>
            </a:pPr>
            <a:r>
              <a:rPr lang="de-DE" sz="1600" dirty="0" smtClean="0"/>
              <a:t>Forum III:</a:t>
            </a:r>
            <a:r>
              <a:rPr lang="de-DE" sz="1400" dirty="0" smtClean="0"/>
              <a:t> „Homophobes Mobbing“, </a:t>
            </a:r>
            <a:r>
              <a:rPr lang="de-DE" sz="1400" dirty="0" err="1"/>
              <a:t>Mag.</a:t>
            </a:r>
            <a:r>
              <a:rPr lang="de-DE" sz="1400" baseline="30000" dirty="0" err="1"/>
              <a:t>a</a:t>
            </a:r>
            <a:r>
              <a:rPr lang="de-DE" sz="1400" dirty="0" smtClean="0"/>
              <a:t> Gabriele </a:t>
            </a:r>
            <a:r>
              <a:rPr lang="de-DE" sz="1400" dirty="0" err="1" smtClean="0"/>
              <a:t>Rothuber</a:t>
            </a:r>
            <a:r>
              <a:rPr lang="de-DE" sz="1400" dirty="0" smtClean="0"/>
              <a:t> &amp; Paul Haller, BA </a:t>
            </a:r>
            <a:r>
              <a:rPr lang="de-DE" sz="1400" dirty="0" err="1" smtClean="0"/>
              <a:t>BA</a:t>
            </a:r>
            <a:r>
              <a:rPr lang="de-DE" sz="1400" dirty="0" smtClean="0"/>
              <a:t>, Verein HOSI 	Salzburg </a:t>
            </a:r>
            <a:r>
              <a:rPr lang="de-DE" sz="1400" i="1" dirty="0" smtClean="0"/>
              <a:t>(Raum 322, 3. Stock)</a:t>
            </a:r>
            <a:endParaRPr lang="de-DE" sz="1600" i="1" dirty="0" smtClean="0"/>
          </a:p>
          <a:p>
            <a:pPr marL="0" indent="0">
              <a:buNone/>
            </a:pPr>
            <a:endParaRPr lang="de-DE" sz="1600" dirty="0" smtClean="0"/>
          </a:p>
          <a:p>
            <a:pPr marL="0" indent="0">
              <a:buNone/>
            </a:pPr>
            <a:r>
              <a:rPr lang="de-DE" sz="1600" dirty="0" smtClean="0"/>
              <a:t>Forum IV: </a:t>
            </a:r>
            <a:r>
              <a:rPr lang="de-DE" sz="1400" dirty="0" smtClean="0"/>
              <a:t>„Mobbing in der Schule“, </a:t>
            </a:r>
            <a:r>
              <a:rPr lang="de-DE" sz="1400" dirty="0" err="1"/>
              <a:t>Mag.</a:t>
            </a:r>
            <a:r>
              <a:rPr lang="de-DE" sz="1400" baseline="30000" dirty="0" err="1"/>
              <a:t>a</a:t>
            </a:r>
            <a:r>
              <a:rPr lang="de-DE" sz="1400" dirty="0" smtClean="0"/>
              <a:t> Petra Sailer &amp; Mag. Stephan Oppitz, Schulpsychologie </a:t>
            </a:r>
            <a:endParaRPr lang="de-DE" sz="1600" dirty="0" smtClean="0"/>
          </a:p>
          <a:p>
            <a:pPr marL="0" indent="0">
              <a:buNone/>
            </a:pPr>
            <a:r>
              <a:rPr lang="de-DE" sz="1600" dirty="0" smtClean="0"/>
              <a:t>	</a:t>
            </a:r>
            <a:r>
              <a:rPr lang="de-DE" sz="1400" i="1" dirty="0" smtClean="0"/>
              <a:t>(Raum P2)</a:t>
            </a:r>
          </a:p>
          <a:p>
            <a:pPr marL="0" indent="0">
              <a:buNone/>
            </a:pPr>
            <a:endParaRPr lang="de-DE" sz="1600" dirty="0" smtClean="0"/>
          </a:p>
          <a:p>
            <a:pPr marL="0" indent="0">
              <a:buNone/>
            </a:pPr>
            <a:r>
              <a:rPr lang="de-DE" sz="1600" dirty="0" smtClean="0"/>
              <a:t>Forum V: </a:t>
            </a:r>
            <a:r>
              <a:rPr lang="de-DE" sz="1400" dirty="0" smtClean="0"/>
              <a:t>„Mobbing vs. Konflikt“, </a:t>
            </a:r>
            <a:r>
              <a:rPr lang="de-DE" sz="1400" dirty="0"/>
              <a:t>Dipl.Päd.</a:t>
            </a:r>
            <a:r>
              <a:rPr lang="de-DE" sz="1400" baseline="30000" dirty="0"/>
              <a:t>in</a:t>
            </a:r>
            <a:r>
              <a:rPr lang="de-DE" sz="1400" dirty="0" smtClean="0"/>
              <a:t> </a:t>
            </a:r>
            <a:r>
              <a:rPr lang="de-DE" sz="1400" dirty="0" err="1" smtClean="0"/>
              <a:t>Heidemaria</a:t>
            </a:r>
            <a:r>
              <a:rPr lang="de-DE" sz="1400" dirty="0" smtClean="0"/>
              <a:t> </a:t>
            </a:r>
            <a:r>
              <a:rPr lang="de-DE" sz="1400" dirty="0" err="1" smtClean="0"/>
              <a:t>Secco</a:t>
            </a:r>
            <a:r>
              <a:rPr lang="de-DE" sz="1400" dirty="0" smtClean="0"/>
              <a:t> &amp; </a:t>
            </a:r>
            <a:r>
              <a:rPr lang="de-DE" sz="1400" dirty="0" err="1" smtClean="0"/>
              <a:t>MMag</a:t>
            </a:r>
            <a:r>
              <a:rPr lang="de-DE" sz="1400" dirty="0" smtClean="0"/>
              <a:t>. Florian Wallner, 	Schulmediation </a:t>
            </a:r>
            <a:r>
              <a:rPr lang="de-DE" sz="1400" i="1" dirty="0" smtClean="0"/>
              <a:t>(Raum P3)</a:t>
            </a:r>
            <a:endParaRPr lang="de-DE" sz="1600" i="1" dirty="0" smtClean="0"/>
          </a:p>
          <a:p>
            <a:pPr marL="0" indent="0">
              <a:buNone/>
            </a:pPr>
            <a:endParaRPr lang="de-DE" sz="1600" dirty="0"/>
          </a:p>
        </p:txBody>
      </p:sp>
      <p:sp>
        <p:nvSpPr>
          <p:cNvPr id="3" name="Inhaltsplatzhalter 2"/>
          <p:cNvSpPr>
            <a:spLocks noGrp="1"/>
          </p:cNvSpPr>
          <p:nvPr>
            <p:ph sz="quarter" idx="13"/>
          </p:nvPr>
        </p:nvSpPr>
        <p:spPr/>
        <p:txBody>
          <a:bodyPr/>
          <a:lstStyle/>
          <a:p>
            <a:r>
              <a:rPr lang="de-DE" dirty="0"/>
              <a:t>Nationale Strategie zur schulischen Gewaltprävention</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476672"/>
            <a:ext cx="131127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4927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55000" lnSpcReduction="20000"/>
          </a:bodyPr>
          <a:lstStyle/>
          <a:p>
            <a:pPr marL="0" indent="0">
              <a:buNone/>
            </a:pPr>
            <a:r>
              <a:rPr lang="de-DE" b="1" dirty="0" smtClean="0"/>
              <a:t>Grundsätze </a:t>
            </a:r>
            <a:r>
              <a:rPr lang="de-DE" b="1" dirty="0"/>
              <a:t>der Präventionsarbeit</a:t>
            </a:r>
            <a:endParaRPr lang="de-DE" dirty="0"/>
          </a:p>
          <a:p>
            <a:pPr marL="0" indent="0">
              <a:buNone/>
            </a:pPr>
            <a:r>
              <a:rPr lang="de-DE" b="1" dirty="0"/>
              <a:t> </a:t>
            </a:r>
            <a:endParaRPr lang="de-DE" dirty="0"/>
          </a:p>
          <a:p>
            <a:pPr lvl="0"/>
            <a:r>
              <a:rPr lang="de-DE" b="1" dirty="0"/>
              <a:t>Null Toleranz gegen Gewalt umsetzen!</a:t>
            </a:r>
            <a:r>
              <a:rPr lang="de-DE" dirty="0"/>
              <a:t> </a:t>
            </a:r>
          </a:p>
          <a:p>
            <a:pPr marL="0" indent="0">
              <a:buNone/>
            </a:pPr>
            <a:r>
              <a:rPr lang="de-DE" dirty="0"/>
              <a:t>Wir schaffen eine gemeinsame Schulkultur, in der Gewalt keinen Platz hat. Transparenz, Verlässlichkeit, Sicherheit, sowie respektvoller Umgang miteinander sind für uns wichtig. </a:t>
            </a:r>
            <a:r>
              <a:rPr lang="de-DE" dirty="0" err="1"/>
              <a:t>JedeR</a:t>
            </a:r>
            <a:r>
              <a:rPr lang="de-DE" dirty="0"/>
              <a:t> leistet seinen Beitrag dazu.</a:t>
            </a:r>
            <a:r>
              <a:rPr lang="de-DE" b="1" dirty="0"/>
              <a:t> </a:t>
            </a:r>
            <a:r>
              <a:rPr lang="de-DE" dirty="0"/>
              <a:t>Mobbing muss so schnell wie möglich unterbunden werden, denn es hat negative Folgen für alle Beteiligten! </a:t>
            </a:r>
          </a:p>
          <a:p>
            <a:pPr marL="0" indent="0">
              <a:buNone/>
            </a:pPr>
            <a:r>
              <a:rPr lang="de-DE" dirty="0"/>
              <a:t> </a:t>
            </a:r>
          </a:p>
          <a:p>
            <a:pPr lvl="0"/>
            <a:r>
              <a:rPr lang="de-DE" b="1" dirty="0"/>
              <a:t>Vielfalt anerkennen!</a:t>
            </a:r>
            <a:r>
              <a:rPr lang="de-DE" dirty="0"/>
              <a:t> </a:t>
            </a:r>
          </a:p>
          <a:p>
            <a:pPr marL="0" indent="0">
              <a:buNone/>
            </a:pPr>
            <a:r>
              <a:rPr lang="de-DE" dirty="0"/>
              <a:t>Vielfalt als Chance und Bereicherung ist uns wichtig und ist auch im Schulleitbild verankert. Wir als Schulgemeinschaft positionieren uns klar gegen jegliche Form von Menschenfeindlichkeit, sei es Rassismus, Sexismus, Homo-, Bi-, Trans- oder Interphobie.</a:t>
            </a:r>
          </a:p>
          <a:p>
            <a:pPr marL="0" indent="0">
              <a:buNone/>
            </a:pPr>
            <a:r>
              <a:rPr lang="de-DE" dirty="0"/>
              <a:t> </a:t>
            </a:r>
          </a:p>
          <a:p>
            <a:pPr lvl="0"/>
            <a:r>
              <a:rPr lang="de-DE" b="1" dirty="0"/>
              <a:t>Diskriminierungen benennen und ablehnen!</a:t>
            </a:r>
            <a:endParaRPr lang="de-DE" dirty="0"/>
          </a:p>
          <a:p>
            <a:pPr marL="0" indent="0">
              <a:buNone/>
            </a:pPr>
            <a:r>
              <a:rPr lang="de-DE" dirty="0"/>
              <a:t>Es ist uns wichtig, beobachtete diskriminierende Sprache und Handlungen immer und immer wieder als solche zu benennen und konsequent eine wertschätzende Haltung gegenüber Vielfalt einzufordern.</a:t>
            </a:r>
          </a:p>
          <a:p>
            <a:pPr marL="0" indent="0">
              <a:buNone/>
            </a:pPr>
            <a:r>
              <a:rPr lang="de-DE" dirty="0"/>
              <a:t> </a:t>
            </a:r>
          </a:p>
          <a:p>
            <a:pPr lvl="0"/>
            <a:r>
              <a:rPr lang="de-DE" b="1" dirty="0"/>
              <a:t>Selbst-, Sozial- und Systemkompetenz der </a:t>
            </a:r>
            <a:r>
              <a:rPr lang="de-DE" b="1" dirty="0" err="1"/>
              <a:t>PädagogInnen</a:t>
            </a:r>
            <a:r>
              <a:rPr lang="de-DE" b="1" dirty="0"/>
              <a:t> stärken!</a:t>
            </a:r>
            <a:r>
              <a:rPr lang="de-DE" dirty="0"/>
              <a:t> </a:t>
            </a:r>
          </a:p>
          <a:p>
            <a:pPr marL="0" indent="0">
              <a:buNone/>
            </a:pPr>
            <a:r>
              <a:rPr lang="de-DE" dirty="0"/>
              <a:t>Wir arbeiten gemeinsam konsequent an unserer pädagogischen Professionalisierung. Schulinterne Fortbildungen zu Themen wie z.B. Qualitätsentwicklung, Teambildung, Kommunikation, Wissen über die verschiedenen Formen von Gewalt, LGBTIQ oder dem Umgang mit digitalen Medien unterstützen uns dabei.</a:t>
            </a:r>
          </a:p>
          <a:p>
            <a:pPr marL="0" indent="0">
              <a:buNone/>
            </a:pPr>
            <a:r>
              <a:rPr lang="de-DE" dirty="0"/>
              <a:t> </a:t>
            </a:r>
          </a:p>
          <a:p>
            <a:pPr lvl="0"/>
            <a:r>
              <a:rPr lang="de-DE" b="1" dirty="0"/>
              <a:t>Partizipation leben! </a:t>
            </a:r>
            <a:endParaRPr lang="de-DE" dirty="0"/>
          </a:p>
          <a:p>
            <a:pPr marL="0" indent="0">
              <a:buNone/>
            </a:pPr>
            <a:r>
              <a:rPr lang="de-DE" dirty="0"/>
              <a:t>Die Kooperation mit</a:t>
            </a:r>
            <a:r>
              <a:rPr lang="de-DE" b="1" dirty="0"/>
              <a:t> </a:t>
            </a:r>
            <a:r>
              <a:rPr lang="de-DE" dirty="0"/>
              <a:t>Eltern/Erziehungsberechtigten, </a:t>
            </a:r>
            <a:r>
              <a:rPr lang="de-DE" dirty="0" err="1"/>
              <a:t>SchülerInnen</a:t>
            </a:r>
            <a:r>
              <a:rPr lang="de-DE" dirty="0"/>
              <a:t> und dem schulischen Umfeld bei der Planung und Umsetzung evidenzbasierter Maßnahmen zur Gewaltprävention und Gesundheitsförderung ist uns wichtig. Diese  unterstützen uns in der Umsetzung einer gewaltfreien Schulhauskultur.</a:t>
            </a:r>
          </a:p>
        </p:txBody>
      </p:sp>
      <p:sp>
        <p:nvSpPr>
          <p:cNvPr id="3" name="Inhaltsplatzhalter 2"/>
          <p:cNvSpPr>
            <a:spLocks noGrp="1"/>
          </p:cNvSpPr>
          <p:nvPr>
            <p:ph sz="quarter" idx="13"/>
          </p:nvPr>
        </p:nvSpPr>
        <p:spPr/>
        <p:txBody>
          <a:bodyPr/>
          <a:lstStyle/>
          <a:p>
            <a:r>
              <a:rPr lang="de-DE" dirty="0"/>
              <a:t>CHARTA -  Etablierung einer gewaltfreien Schulkultur</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476672"/>
            <a:ext cx="1311275" cy="57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598910"/>
            <a:ext cx="1225550" cy="328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546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Words>
  <Application>Microsoft Office PowerPoint</Application>
  <PresentationFormat>Bildschirmpräsentation (4:3)</PresentationFormat>
  <Paragraphs>61</Paragraphs>
  <Slides>7</Slides>
  <Notes>2</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vt:lpstr>
      <vt:lpstr> Vernetzungstreffen 2017 Nationale Strategie zur schulischen Gewaltprävention Prävention und Intervention bei (Cyber)Mobbing</vt:lpstr>
      <vt:lpstr>PowerPoint-Präsentation</vt:lpstr>
      <vt:lpstr>PowerPoint-Präsentation</vt:lpstr>
      <vt:lpstr>PowerPoint-Präsentation</vt:lpstr>
      <vt:lpstr>PowerPoint-Präsentation</vt:lpstr>
      <vt:lpstr>PowerPoint-Präsentation</vt:lpstr>
      <vt:lpstr>PowerPoint-Präsentation</vt:lpstr>
    </vt:vector>
  </TitlesOfParts>
  <Company>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Hausladen Christof</dc:creator>
  <cp:lastModifiedBy>Schwertberger Dagmar</cp:lastModifiedBy>
  <cp:revision>347</cp:revision>
  <cp:lastPrinted>2016-08-25T15:38:20Z</cp:lastPrinted>
  <dcterms:created xsi:type="dcterms:W3CDTF">2014-04-29T12:36:14Z</dcterms:created>
  <dcterms:modified xsi:type="dcterms:W3CDTF">2017-11-16T09:51:02Z</dcterms:modified>
</cp:coreProperties>
</file>