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9" r:id="rId2"/>
    <p:sldId id="260" r:id="rId3"/>
    <p:sldId id="261" r:id="rId4"/>
    <p:sldId id="277" r:id="rId5"/>
    <p:sldId id="262"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E2E6CE-A494-4DF9-9888-742E1B782B55}" type="datetimeFigureOut">
              <a:rPr lang="en-US" smtClean="0"/>
              <a:t>10/4/2018</a:t>
            </a:fld>
            <a:endParaRPr lang="en-US"/>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4E3258-3D7E-4DDC-B2D8-086F8CEBDD4C}" type="slidenum">
              <a:rPr lang="en-US" smtClean="0"/>
              <a:t>‹Nr.›</a:t>
            </a:fld>
            <a:endParaRPr lang="en-US"/>
          </a:p>
        </p:txBody>
      </p:sp>
    </p:spTree>
    <p:extLst>
      <p:ext uri="{BB962C8B-B14F-4D97-AF65-F5344CB8AC3E}">
        <p14:creationId xmlns:p14="http://schemas.microsoft.com/office/powerpoint/2010/main" val="2316489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i="1" smtClean="0"/>
              <a:t>Health Behaviour in School-aged Children (HBSC) </a:t>
            </a:r>
            <a:endParaRPr lang="en-US" altLang="en-US" smtClean="0"/>
          </a:p>
        </p:txBody>
      </p:sp>
      <p:sp>
        <p:nvSpPr>
          <p:cNvPr id="13316"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77848F-4C65-456C-9098-7A79BF731D62}" type="slidenum">
              <a:rPr lang="en-GB" altLang="en-US" smtClean="0"/>
              <a:pPr/>
              <a:t>7</a:t>
            </a:fld>
            <a:endParaRPr lang="en-GB" altLang="en-US" smtClean="0"/>
          </a:p>
        </p:txBody>
      </p:sp>
    </p:spTree>
    <p:extLst>
      <p:ext uri="{BB962C8B-B14F-4D97-AF65-F5344CB8AC3E}">
        <p14:creationId xmlns:p14="http://schemas.microsoft.com/office/powerpoint/2010/main" val="373878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bildplatzhalter 1"/>
          <p:cNvSpPr>
            <a:spLocks noGrp="1" noRot="1" noChangeAspect="1" noTextEdit="1"/>
          </p:cNvSpPr>
          <p:nvPr>
            <p:ph type="sldImg"/>
          </p:nvPr>
        </p:nvSpPr>
        <p:spPr>
          <a:ln/>
        </p:spPr>
      </p:sp>
      <p:sp>
        <p:nvSpPr>
          <p:cNvPr id="16387"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AT" altLang="en-US" smtClean="0"/>
              <a:t>Heterosoziale Dimension </a:t>
            </a:r>
            <a:endParaRPr lang="en-US" altLang="en-US" smtClean="0"/>
          </a:p>
        </p:txBody>
      </p:sp>
      <p:sp>
        <p:nvSpPr>
          <p:cNvPr id="16388"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DD123D-6819-4476-91CC-49E56CF43673}" type="slidenum">
              <a:rPr lang="en-GB" altLang="en-US" smtClean="0"/>
              <a:pPr/>
              <a:t>9</a:t>
            </a:fld>
            <a:endParaRPr lang="en-GB" altLang="en-US" smtClean="0"/>
          </a:p>
        </p:txBody>
      </p:sp>
    </p:spTree>
    <p:extLst>
      <p:ext uri="{BB962C8B-B14F-4D97-AF65-F5344CB8AC3E}">
        <p14:creationId xmlns:p14="http://schemas.microsoft.com/office/powerpoint/2010/main" val="1633498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pPr>
              <a:defRPr/>
            </a:pPr>
            <a:r>
              <a:rPr lang="de-AT" altLang="en-US" dirty="0" smtClean="0"/>
              <a:t>„hegemoniale neoliberale </a:t>
            </a:r>
            <a:r>
              <a:rPr lang="de-AT" altLang="en-US" dirty="0" err="1" smtClean="0"/>
              <a:t>Männlichkeiten</a:t>
            </a:r>
            <a:r>
              <a:rPr lang="de-AT" altLang="en-US" dirty="0" smtClean="0"/>
              <a:t>“ </a:t>
            </a:r>
            <a:r>
              <a:rPr lang="de-AT" altLang="en-US" sz="1050" dirty="0" smtClean="0"/>
              <a:t>(Sauer 2011, 91)</a:t>
            </a:r>
          </a:p>
        </p:txBody>
      </p:sp>
      <p:sp>
        <p:nvSpPr>
          <p:cNvPr id="18436"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3811AC9-30E6-47AC-953F-B2EA5D011C87}" type="slidenum">
              <a:rPr lang="en-GB" altLang="en-US" smtClean="0"/>
              <a:pPr/>
              <a:t>10</a:t>
            </a:fld>
            <a:endParaRPr lang="en-GB" altLang="en-US" smtClean="0"/>
          </a:p>
        </p:txBody>
      </p:sp>
    </p:spTree>
    <p:extLst>
      <p:ext uri="{BB962C8B-B14F-4D97-AF65-F5344CB8AC3E}">
        <p14:creationId xmlns:p14="http://schemas.microsoft.com/office/powerpoint/2010/main" val="2696605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bildplatzhalter 1"/>
          <p:cNvSpPr>
            <a:spLocks noGrp="1" noRot="1" noChangeAspect="1" noTextEdit="1"/>
          </p:cNvSpPr>
          <p:nvPr>
            <p:ph type="sldImg"/>
          </p:nvPr>
        </p:nvSpPr>
        <p:spPr>
          <a:ln/>
        </p:spPr>
      </p:sp>
      <p:sp>
        <p:nvSpPr>
          <p:cNvPr id="20483"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a:p>
            <a:r>
              <a:rPr lang="de-AT" altLang="en-US" smtClean="0"/>
              <a:t>Abwertung entlang der Achsen: Rassismus, Heteronormativität, Klasse, …</a:t>
            </a:r>
            <a:endParaRPr lang="en-US" altLang="en-US" smtClean="0"/>
          </a:p>
          <a:p>
            <a:r>
              <a:rPr lang="de-DE" altLang="en-US" smtClean="0"/>
              <a:t>•„Schwierige Jungs“ … Virile Männlichkeitsinszenierung bei Mangel an Ressourcen und Macht, „will das, was andere auch haben, was aber gleichzeitig nicht mit denselben Mitteln zu erlangen ist“ (Stuve/Debus 2012 </a:t>
            </a:r>
          </a:p>
          <a:p>
            <a:endParaRPr lang="en-US" altLang="en-US" smtClean="0"/>
          </a:p>
        </p:txBody>
      </p:sp>
      <p:sp>
        <p:nvSpPr>
          <p:cNvPr id="20484"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F225EF-1388-4779-BE86-D29DD8772177}" type="slidenum">
              <a:rPr lang="en-GB" altLang="en-US" smtClean="0"/>
              <a:pPr/>
              <a:t>11</a:t>
            </a:fld>
            <a:endParaRPr lang="en-GB" altLang="en-US" smtClean="0"/>
          </a:p>
        </p:txBody>
      </p:sp>
    </p:spTree>
    <p:extLst>
      <p:ext uri="{BB962C8B-B14F-4D97-AF65-F5344CB8AC3E}">
        <p14:creationId xmlns:p14="http://schemas.microsoft.com/office/powerpoint/2010/main" val="2777548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p:cNvSpPr>
            <a:spLocks noGrp="1" noRot="1" noChangeAspect="1" noTextEdit="1"/>
          </p:cNvSpPr>
          <p:nvPr>
            <p:ph type="sldImg"/>
          </p:nvPr>
        </p:nvSpPr>
        <p:spPr>
          <a:ln/>
        </p:spPr>
      </p:sp>
      <p:sp>
        <p:nvSpPr>
          <p:cNvPr id="22531"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AT" altLang="en-US" smtClean="0"/>
              <a:t>Homosoziale Dimension</a:t>
            </a:r>
            <a:endParaRPr lang="en-US" altLang="en-US" smtClean="0"/>
          </a:p>
        </p:txBody>
      </p:sp>
      <p:sp>
        <p:nvSpPr>
          <p:cNvPr id="22532"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A9B4254-AEAE-43D0-961B-CE69ADDBBB33}" type="slidenum">
              <a:rPr lang="en-GB" altLang="en-US" smtClean="0"/>
              <a:pPr/>
              <a:t>12</a:t>
            </a:fld>
            <a:endParaRPr lang="en-GB" altLang="en-US" smtClean="0"/>
          </a:p>
        </p:txBody>
      </p:sp>
    </p:spTree>
    <p:extLst>
      <p:ext uri="{BB962C8B-B14F-4D97-AF65-F5344CB8AC3E}">
        <p14:creationId xmlns:p14="http://schemas.microsoft.com/office/powerpoint/2010/main" val="1262541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AT" altLang="en-US" smtClean="0"/>
              <a:t>Männlichkeit Abgrenzung zu Weiblichkeit, Abwertung schulischer Leistungen, Gewalt, Mobbing zu Degradierung des „Strebers“ </a:t>
            </a:r>
            <a:endParaRPr lang="en-US" altLang="en-US" smtClean="0"/>
          </a:p>
          <a:p>
            <a:endParaRPr lang="en-US" altLang="en-US" smtClean="0"/>
          </a:p>
        </p:txBody>
      </p:sp>
      <p:sp>
        <p:nvSpPr>
          <p:cNvPr id="27652"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48432B-D669-43CE-9463-B1AE94EFA297}" type="slidenum">
              <a:rPr lang="en-GB" altLang="en-US" smtClean="0"/>
              <a:pPr/>
              <a:t>16</a:t>
            </a:fld>
            <a:endParaRPr lang="en-GB" altLang="en-US" smtClean="0"/>
          </a:p>
        </p:txBody>
      </p:sp>
    </p:spTree>
    <p:extLst>
      <p:ext uri="{BB962C8B-B14F-4D97-AF65-F5344CB8AC3E}">
        <p14:creationId xmlns:p14="http://schemas.microsoft.com/office/powerpoint/2010/main" val="461381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AT" altLang="en-US" smtClean="0"/>
              <a:t>Schule im Patriarchat als Schulung fürs Patriarchat</a:t>
            </a:r>
            <a:endParaRPr lang="en-US" altLang="en-US" smtClean="0"/>
          </a:p>
        </p:txBody>
      </p:sp>
      <p:sp>
        <p:nvSpPr>
          <p:cNvPr id="29700"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1F72E1-DDCE-49FD-85B7-E286F9E954B8}" type="slidenum">
              <a:rPr lang="en-GB" altLang="en-US" smtClean="0"/>
              <a:pPr/>
              <a:t>17</a:t>
            </a:fld>
            <a:endParaRPr lang="en-GB" altLang="en-US" smtClean="0"/>
          </a:p>
        </p:txBody>
      </p:sp>
    </p:spTree>
    <p:extLst>
      <p:ext uri="{BB962C8B-B14F-4D97-AF65-F5344CB8AC3E}">
        <p14:creationId xmlns:p14="http://schemas.microsoft.com/office/powerpoint/2010/main" val="4116404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635760"/>
            <a:ext cx="9144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524000" y="4023360"/>
            <a:ext cx="9144000" cy="139903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Formatvorlage des Untertitelmasters durch Klicken bearbeiten</a:t>
            </a:r>
            <a:endParaRPr lang="en-US" dirty="0"/>
          </a:p>
        </p:txBody>
      </p:sp>
      <p:sp>
        <p:nvSpPr>
          <p:cNvPr id="4" name="Datumsplatzhalter 3"/>
          <p:cNvSpPr>
            <a:spLocks noGrp="1"/>
          </p:cNvSpPr>
          <p:nvPr>
            <p:ph type="dt" sz="half" idx="10"/>
          </p:nvPr>
        </p:nvSpPr>
        <p:spPr/>
        <p:txBody>
          <a:bodyPr/>
          <a:lstStyle/>
          <a:p>
            <a:fld id="{D8DCCC36-D2FC-4D04-ABFF-68F9271731A8}" type="datetime1">
              <a:rPr lang="en-US" smtClean="0"/>
              <a:t>10/4/2018</a:t>
            </a:fld>
            <a:endParaRPr lang="en-US"/>
          </a:p>
        </p:txBody>
      </p:sp>
      <p:sp>
        <p:nvSpPr>
          <p:cNvPr id="5" name="Fußzeilenplatzhalter 4"/>
          <p:cNvSpPr>
            <a:spLocks noGrp="1"/>
          </p:cNvSpPr>
          <p:nvPr>
            <p:ph type="ftr" sz="quarter" idx="11"/>
          </p:nvPr>
        </p:nvSpPr>
        <p:spPr/>
        <p:txBody>
          <a:bodyPr/>
          <a:lstStyle/>
          <a:p>
            <a:r>
              <a:rPr lang="de-AT" dirty="0" smtClean="0"/>
              <a:t>www.dmoe-info.at</a:t>
            </a:r>
            <a:endParaRPr lang="en-US" dirty="0"/>
          </a:p>
        </p:txBody>
      </p:sp>
      <p:sp>
        <p:nvSpPr>
          <p:cNvPr id="6" name="Foliennummernplatzhalter 5"/>
          <p:cNvSpPr>
            <a:spLocks noGrp="1"/>
          </p:cNvSpPr>
          <p:nvPr>
            <p:ph type="sldNum" sz="quarter" idx="12"/>
          </p:nvPr>
        </p:nvSpPr>
        <p:spPr/>
        <p:txBody>
          <a:bodyPr/>
          <a:lstStyle/>
          <a:p>
            <a:fld id="{C31CDA15-A938-4EB5-B660-B7262EBA61C6}" type="slidenum">
              <a:rPr lang="en-US" smtClean="0"/>
              <a:t>‹Nr.›</a:t>
            </a:fld>
            <a:endParaRPr lang="en-US"/>
          </a:p>
        </p:txBody>
      </p:sp>
    </p:spTree>
    <p:extLst>
      <p:ext uri="{BB962C8B-B14F-4D97-AF65-F5344CB8AC3E}">
        <p14:creationId xmlns:p14="http://schemas.microsoft.com/office/powerpoint/2010/main" val="36784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93ED6A50-B5CD-4F09-8E98-58340C58ACA1}" type="datetime1">
              <a:rPr lang="en-US" smtClean="0"/>
              <a:t>10/4/2018</a:t>
            </a:fld>
            <a:endParaRPr lang="en-US"/>
          </a:p>
        </p:txBody>
      </p:sp>
      <p:sp>
        <p:nvSpPr>
          <p:cNvPr id="5" name="Fußzeilenplatzhalter 4"/>
          <p:cNvSpPr>
            <a:spLocks noGrp="1"/>
          </p:cNvSpPr>
          <p:nvPr>
            <p:ph type="ftr" sz="quarter" idx="11"/>
          </p:nvPr>
        </p:nvSpPr>
        <p:spPr/>
        <p:txBody>
          <a:bodyPr/>
          <a:lstStyle/>
          <a:p>
            <a:r>
              <a:rPr lang="de-AT" dirty="0" smtClean="0"/>
              <a:t>www.dmoe-info.at</a:t>
            </a:r>
            <a:endParaRPr lang="en-US" dirty="0" smtClean="0"/>
          </a:p>
        </p:txBody>
      </p:sp>
      <p:sp>
        <p:nvSpPr>
          <p:cNvPr id="6" name="Foliennummernplatzhalter 5"/>
          <p:cNvSpPr>
            <a:spLocks noGrp="1"/>
          </p:cNvSpPr>
          <p:nvPr>
            <p:ph type="sldNum" sz="quarter" idx="12"/>
          </p:nvPr>
        </p:nvSpPr>
        <p:spPr/>
        <p:txBody>
          <a:bodyPr/>
          <a:lstStyle/>
          <a:p>
            <a:fld id="{C31CDA15-A938-4EB5-B660-B7262EBA61C6}" type="slidenum">
              <a:rPr lang="en-US" smtClean="0"/>
              <a:t>‹Nr.›</a:t>
            </a:fld>
            <a:endParaRPr lang="en-US"/>
          </a:p>
        </p:txBody>
      </p:sp>
    </p:spTree>
    <p:extLst>
      <p:ext uri="{BB962C8B-B14F-4D97-AF65-F5344CB8AC3E}">
        <p14:creationId xmlns:p14="http://schemas.microsoft.com/office/powerpoint/2010/main" val="1820137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5ED125C2-E608-4972-B7A8-B0B25ACFD096}" type="datetime1">
              <a:rPr lang="en-US" smtClean="0"/>
              <a:t>10/4/2018</a:t>
            </a:fld>
            <a:endParaRPr lang="en-US"/>
          </a:p>
        </p:txBody>
      </p:sp>
      <p:sp>
        <p:nvSpPr>
          <p:cNvPr id="5" name="Fußzeilenplatzhalter 4"/>
          <p:cNvSpPr>
            <a:spLocks noGrp="1"/>
          </p:cNvSpPr>
          <p:nvPr>
            <p:ph type="ftr" sz="quarter" idx="11"/>
          </p:nvPr>
        </p:nvSpPr>
        <p:spPr/>
        <p:txBody>
          <a:bodyPr/>
          <a:lstStyle/>
          <a:p>
            <a:r>
              <a:rPr lang="de-AT" dirty="0" smtClean="0"/>
              <a:t>www.dmoe-info.at</a:t>
            </a:r>
            <a:endParaRPr lang="en-US" dirty="0" smtClean="0"/>
          </a:p>
        </p:txBody>
      </p:sp>
      <p:sp>
        <p:nvSpPr>
          <p:cNvPr id="6" name="Foliennummernplatzhalter 5"/>
          <p:cNvSpPr>
            <a:spLocks noGrp="1"/>
          </p:cNvSpPr>
          <p:nvPr>
            <p:ph type="sldNum" sz="quarter" idx="12"/>
          </p:nvPr>
        </p:nvSpPr>
        <p:spPr/>
        <p:txBody>
          <a:bodyPr/>
          <a:lstStyle/>
          <a:p>
            <a:fld id="{C31CDA15-A938-4EB5-B660-B7262EBA61C6}" type="slidenum">
              <a:rPr lang="en-US" smtClean="0"/>
              <a:t>‹Nr.›</a:t>
            </a:fld>
            <a:endParaRPr lang="en-US"/>
          </a:p>
        </p:txBody>
      </p:sp>
    </p:spTree>
    <p:extLst>
      <p:ext uri="{BB962C8B-B14F-4D97-AF65-F5344CB8AC3E}">
        <p14:creationId xmlns:p14="http://schemas.microsoft.com/office/powerpoint/2010/main" val="2095813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6FCCEB33-ECB0-467E-A2F4-7BE3AF0F0447}" type="datetime1">
              <a:rPr lang="en-US" smtClean="0"/>
              <a:t>10/4/2018</a:t>
            </a:fld>
            <a:endParaRPr lang="en-US"/>
          </a:p>
        </p:txBody>
      </p:sp>
      <p:sp>
        <p:nvSpPr>
          <p:cNvPr id="5" name="Fußzeilenplatzhalter 4"/>
          <p:cNvSpPr>
            <a:spLocks noGrp="1"/>
          </p:cNvSpPr>
          <p:nvPr>
            <p:ph type="ftr" sz="quarter" idx="11"/>
          </p:nvPr>
        </p:nvSpPr>
        <p:spPr/>
        <p:txBody>
          <a:bodyPr/>
          <a:lstStyle/>
          <a:p>
            <a:r>
              <a:rPr lang="en-US" smtClean="0"/>
              <a:t>www.dmoe-info.at</a:t>
            </a:r>
            <a:endParaRPr lang="en-US"/>
          </a:p>
        </p:txBody>
      </p:sp>
      <p:sp>
        <p:nvSpPr>
          <p:cNvPr id="6" name="Foliennummernplatzhalter 5"/>
          <p:cNvSpPr>
            <a:spLocks noGrp="1"/>
          </p:cNvSpPr>
          <p:nvPr>
            <p:ph type="sldNum" sz="quarter" idx="12"/>
          </p:nvPr>
        </p:nvSpPr>
        <p:spPr/>
        <p:txBody>
          <a:bodyPr/>
          <a:lstStyle/>
          <a:p>
            <a:fld id="{C31CDA15-A938-4EB5-B660-B7262EBA61C6}" type="slidenum">
              <a:rPr lang="en-US" smtClean="0"/>
              <a:t>‹Nr.›</a:t>
            </a:fld>
            <a:endParaRPr lang="en-US"/>
          </a:p>
        </p:txBody>
      </p:sp>
    </p:spTree>
    <p:extLst>
      <p:ext uri="{BB962C8B-B14F-4D97-AF65-F5344CB8AC3E}">
        <p14:creationId xmlns:p14="http://schemas.microsoft.com/office/powerpoint/2010/main" val="2657453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716F58C3-649C-418B-8BB7-27659EF6F7AB}" type="datetime1">
              <a:rPr lang="en-US" smtClean="0"/>
              <a:t>10/4/2018</a:t>
            </a:fld>
            <a:endParaRPr lang="en-US"/>
          </a:p>
        </p:txBody>
      </p:sp>
      <p:sp>
        <p:nvSpPr>
          <p:cNvPr id="5" name="Fußzeilenplatzhalter 4"/>
          <p:cNvSpPr>
            <a:spLocks noGrp="1"/>
          </p:cNvSpPr>
          <p:nvPr>
            <p:ph type="ftr" sz="quarter" idx="11"/>
          </p:nvPr>
        </p:nvSpPr>
        <p:spPr/>
        <p:txBody>
          <a:bodyPr/>
          <a:lstStyle/>
          <a:p>
            <a:r>
              <a:rPr lang="de-AT" smtClean="0"/>
              <a:t>www.dmoe-info.at</a:t>
            </a:r>
            <a:endParaRPr lang="en-US" dirty="0"/>
          </a:p>
        </p:txBody>
      </p:sp>
      <p:sp>
        <p:nvSpPr>
          <p:cNvPr id="6" name="Foliennummernplatzhalter 5"/>
          <p:cNvSpPr>
            <a:spLocks noGrp="1"/>
          </p:cNvSpPr>
          <p:nvPr>
            <p:ph type="sldNum" sz="quarter" idx="12"/>
          </p:nvPr>
        </p:nvSpPr>
        <p:spPr/>
        <p:txBody>
          <a:bodyPr/>
          <a:lstStyle/>
          <a:p>
            <a:fld id="{C31CDA15-A938-4EB5-B660-B7262EBA61C6}" type="slidenum">
              <a:rPr lang="en-US" smtClean="0"/>
              <a:t>‹Nr.›</a:t>
            </a:fld>
            <a:endParaRPr lang="en-US"/>
          </a:p>
        </p:txBody>
      </p:sp>
    </p:spTree>
    <p:extLst>
      <p:ext uri="{BB962C8B-B14F-4D97-AF65-F5344CB8AC3E}">
        <p14:creationId xmlns:p14="http://schemas.microsoft.com/office/powerpoint/2010/main" val="3358113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01866B59-F15D-4BA6-A7D5-EA0DE0E855FB}" type="datetime1">
              <a:rPr lang="en-US" smtClean="0"/>
              <a:t>10/4/2018</a:t>
            </a:fld>
            <a:endParaRPr lang="en-US"/>
          </a:p>
        </p:txBody>
      </p:sp>
      <p:sp>
        <p:nvSpPr>
          <p:cNvPr id="6" name="Fußzeilenplatzhalter 5"/>
          <p:cNvSpPr>
            <a:spLocks noGrp="1"/>
          </p:cNvSpPr>
          <p:nvPr>
            <p:ph type="ftr" sz="quarter" idx="11"/>
          </p:nvPr>
        </p:nvSpPr>
        <p:spPr/>
        <p:txBody>
          <a:bodyPr/>
          <a:lstStyle/>
          <a:p>
            <a:r>
              <a:rPr lang="de-AT" dirty="0" smtClean="0"/>
              <a:t>www.dmoe-info.at</a:t>
            </a:r>
            <a:endParaRPr lang="en-US" dirty="0"/>
          </a:p>
        </p:txBody>
      </p:sp>
      <p:sp>
        <p:nvSpPr>
          <p:cNvPr id="7" name="Foliennummernplatzhalter 6"/>
          <p:cNvSpPr>
            <a:spLocks noGrp="1"/>
          </p:cNvSpPr>
          <p:nvPr>
            <p:ph type="sldNum" sz="quarter" idx="12"/>
          </p:nvPr>
        </p:nvSpPr>
        <p:spPr/>
        <p:txBody>
          <a:bodyPr/>
          <a:lstStyle/>
          <a:p>
            <a:fld id="{C31CDA15-A938-4EB5-B660-B7262EBA61C6}" type="slidenum">
              <a:rPr lang="en-US" smtClean="0"/>
              <a:t>‹Nr.›</a:t>
            </a:fld>
            <a:endParaRPr lang="en-US"/>
          </a:p>
        </p:txBody>
      </p:sp>
    </p:spTree>
    <p:extLst>
      <p:ext uri="{BB962C8B-B14F-4D97-AF65-F5344CB8AC3E}">
        <p14:creationId xmlns:p14="http://schemas.microsoft.com/office/powerpoint/2010/main" val="4022293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8267636"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566C67DA-DE9F-4516-A0C7-CDD02464E85E}" type="datetime1">
              <a:rPr lang="en-US" smtClean="0"/>
              <a:t>10/4/2018</a:t>
            </a:fld>
            <a:endParaRPr lang="en-US"/>
          </a:p>
        </p:txBody>
      </p:sp>
      <p:sp>
        <p:nvSpPr>
          <p:cNvPr id="8" name="Fußzeilenplatzhalter 7"/>
          <p:cNvSpPr>
            <a:spLocks noGrp="1"/>
          </p:cNvSpPr>
          <p:nvPr>
            <p:ph type="ftr" sz="quarter" idx="11"/>
          </p:nvPr>
        </p:nvSpPr>
        <p:spPr/>
        <p:txBody>
          <a:bodyPr/>
          <a:lstStyle/>
          <a:p>
            <a:r>
              <a:rPr lang="de-AT" dirty="0" smtClean="0"/>
              <a:t>www.dmoe-info.at</a:t>
            </a:r>
            <a:endParaRPr lang="en-US" dirty="0" smtClean="0"/>
          </a:p>
        </p:txBody>
      </p:sp>
      <p:sp>
        <p:nvSpPr>
          <p:cNvPr id="9" name="Foliennummernplatzhalter 8"/>
          <p:cNvSpPr>
            <a:spLocks noGrp="1"/>
          </p:cNvSpPr>
          <p:nvPr>
            <p:ph type="sldNum" sz="quarter" idx="12"/>
          </p:nvPr>
        </p:nvSpPr>
        <p:spPr/>
        <p:txBody>
          <a:bodyPr/>
          <a:lstStyle/>
          <a:p>
            <a:fld id="{C31CDA15-A938-4EB5-B660-B7262EBA61C6}" type="slidenum">
              <a:rPr lang="en-US" smtClean="0"/>
              <a:t>‹Nr.›</a:t>
            </a:fld>
            <a:endParaRPr lang="en-US"/>
          </a:p>
        </p:txBody>
      </p:sp>
    </p:spTree>
    <p:extLst>
      <p:ext uri="{BB962C8B-B14F-4D97-AF65-F5344CB8AC3E}">
        <p14:creationId xmlns:p14="http://schemas.microsoft.com/office/powerpoint/2010/main" val="1165011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BF43E519-57F3-4585-B4F4-00C500C03BC1}" type="datetime1">
              <a:rPr lang="en-US" smtClean="0"/>
              <a:t>10/4/2018</a:t>
            </a:fld>
            <a:endParaRPr lang="en-US"/>
          </a:p>
        </p:txBody>
      </p:sp>
      <p:sp>
        <p:nvSpPr>
          <p:cNvPr id="4" name="Fußzeilenplatzhalter 3"/>
          <p:cNvSpPr>
            <a:spLocks noGrp="1"/>
          </p:cNvSpPr>
          <p:nvPr>
            <p:ph type="ftr" sz="quarter" idx="11"/>
          </p:nvPr>
        </p:nvSpPr>
        <p:spPr/>
        <p:txBody>
          <a:bodyPr/>
          <a:lstStyle/>
          <a:p>
            <a:r>
              <a:rPr lang="de-AT" dirty="0" smtClean="0"/>
              <a:t>www.dmoe-info.at</a:t>
            </a:r>
            <a:endParaRPr lang="en-US" dirty="0" smtClean="0"/>
          </a:p>
        </p:txBody>
      </p:sp>
      <p:sp>
        <p:nvSpPr>
          <p:cNvPr id="5" name="Foliennummernplatzhalter 4"/>
          <p:cNvSpPr>
            <a:spLocks noGrp="1"/>
          </p:cNvSpPr>
          <p:nvPr>
            <p:ph type="sldNum" sz="quarter" idx="12"/>
          </p:nvPr>
        </p:nvSpPr>
        <p:spPr/>
        <p:txBody>
          <a:bodyPr/>
          <a:lstStyle/>
          <a:p>
            <a:fld id="{C31CDA15-A938-4EB5-B660-B7262EBA61C6}" type="slidenum">
              <a:rPr lang="en-US" smtClean="0"/>
              <a:t>‹Nr.›</a:t>
            </a:fld>
            <a:endParaRPr lang="en-US"/>
          </a:p>
        </p:txBody>
      </p:sp>
    </p:spTree>
    <p:extLst>
      <p:ext uri="{BB962C8B-B14F-4D97-AF65-F5344CB8AC3E}">
        <p14:creationId xmlns:p14="http://schemas.microsoft.com/office/powerpoint/2010/main" val="5193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25B9899-D55C-41A6-A4C3-0B7C7D750FBA}" type="datetime1">
              <a:rPr lang="en-US" smtClean="0"/>
              <a:t>10/4/2018</a:t>
            </a:fld>
            <a:endParaRPr lang="en-US"/>
          </a:p>
        </p:txBody>
      </p:sp>
      <p:sp>
        <p:nvSpPr>
          <p:cNvPr id="3" name="Fußzeilenplatzhalter 2"/>
          <p:cNvSpPr>
            <a:spLocks noGrp="1"/>
          </p:cNvSpPr>
          <p:nvPr>
            <p:ph type="ftr" sz="quarter" idx="11"/>
          </p:nvPr>
        </p:nvSpPr>
        <p:spPr/>
        <p:txBody>
          <a:bodyPr/>
          <a:lstStyle/>
          <a:p>
            <a:r>
              <a:rPr lang="de-AT" dirty="0" smtClean="0"/>
              <a:t>www.dmoe-info.at</a:t>
            </a:r>
            <a:endParaRPr lang="en-US" dirty="0" smtClean="0"/>
          </a:p>
        </p:txBody>
      </p:sp>
      <p:sp>
        <p:nvSpPr>
          <p:cNvPr id="4" name="Foliennummernplatzhalter 3"/>
          <p:cNvSpPr>
            <a:spLocks noGrp="1"/>
          </p:cNvSpPr>
          <p:nvPr>
            <p:ph type="sldNum" sz="quarter" idx="12"/>
          </p:nvPr>
        </p:nvSpPr>
        <p:spPr/>
        <p:txBody>
          <a:bodyPr/>
          <a:lstStyle/>
          <a:p>
            <a:fld id="{C31CDA15-A938-4EB5-B660-B7262EBA61C6}" type="slidenum">
              <a:rPr lang="en-US" smtClean="0"/>
              <a:t>‹Nr.›</a:t>
            </a:fld>
            <a:endParaRPr lang="en-US"/>
          </a:p>
        </p:txBody>
      </p:sp>
    </p:spTree>
    <p:extLst>
      <p:ext uri="{BB962C8B-B14F-4D97-AF65-F5344CB8AC3E}">
        <p14:creationId xmlns:p14="http://schemas.microsoft.com/office/powerpoint/2010/main" val="959147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5183188" y="1709928"/>
            <a:ext cx="6172200" cy="415112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F938D590-4703-4CAF-B30A-2DB22BCC7388}" type="datetime1">
              <a:rPr lang="en-US" smtClean="0"/>
              <a:t>10/4/2018</a:t>
            </a:fld>
            <a:endParaRPr lang="en-US"/>
          </a:p>
        </p:txBody>
      </p:sp>
      <p:sp>
        <p:nvSpPr>
          <p:cNvPr id="6" name="Fußzeilenplatzhalter 5"/>
          <p:cNvSpPr>
            <a:spLocks noGrp="1"/>
          </p:cNvSpPr>
          <p:nvPr>
            <p:ph type="ftr" sz="quarter" idx="11"/>
          </p:nvPr>
        </p:nvSpPr>
        <p:spPr/>
        <p:txBody>
          <a:bodyPr/>
          <a:lstStyle/>
          <a:p>
            <a:r>
              <a:rPr lang="de-AT" dirty="0" smtClean="0"/>
              <a:t>www.dmoe-info.at</a:t>
            </a:r>
            <a:endParaRPr lang="en-US" dirty="0" smtClean="0"/>
          </a:p>
        </p:txBody>
      </p:sp>
      <p:sp>
        <p:nvSpPr>
          <p:cNvPr id="7" name="Foliennummernplatzhalter 6"/>
          <p:cNvSpPr>
            <a:spLocks noGrp="1"/>
          </p:cNvSpPr>
          <p:nvPr>
            <p:ph type="sldNum" sz="quarter" idx="12"/>
          </p:nvPr>
        </p:nvSpPr>
        <p:spPr/>
        <p:txBody>
          <a:bodyPr/>
          <a:lstStyle/>
          <a:p>
            <a:fld id="{C31CDA15-A938-4EB5-B660-B7262EBA61C6}" type="slidenum">
              <a:rPr lang="en-US" smtClean="0"/>
              <a:t>‹Nr.›</a:t>
            </a:fld>
            <a:endParaRPr lang="en-US"/>
          </a:p>
        </p:txBody>
      </p:sp>
    </p:spTree>
    <p:extLst>
      <p:ext uri="{BB962C8B-B14F-4D97-AF65-F5344CB8AC3E}">
        <p14:creationId xmlns:p14="http://schemas.microsoft.com/office/powerpoint/2010/main" val="178892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5183188" y="1764792"/>
            <a:ext cx="6172200" cy="409625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7044EF9-696C-4042-B20D-18B3373EFCB6}" type="datetime1">
              <a:rPr lang="en-US" smtClean="0"/>
              <a:t>10/4/2018</a:t>
            </a:fld>
            <a:endParaRPr lang="en-US"/>
          </a:p>
        </p:txBody>
      </p:sp>
      <p:sp>
        <p:nvSpPr>
          <p:cNvPr id="6" name="Fußzeilenplatzhalter 5"/>
          <p:cNvSpPr>
            <a:spLocks noGrp="1"/>
          </p:cNvSpPr>
          <p:nvPr>
            <p:ph type="ftr" sz="quarter" idx="11"/>
          </p:nvPr>
        </p:nvSpPr>
        <p:spPr/>
        <p:txBody>
          <a:bodyPr/>
          <a:lstStyle/>
          <a:p>
            <a:r>
              <a:rPr lang="de-AT" smtClean="0"/>
              <a:t>www.dmoe-info.at</a:t>
            </a:r>
            <a:endParaRPr lang="en-US" dirty="0"/>
          </a:p>
        </p:txBody>
      </p:sp>
      <p:sp>
        <p:nvSpPr>
          <p:cNvPr id="7" name="Foliennummernplatzhalter 6"/>
          <p:cNvSpPr>
            <a:spLocks noGrp="1"/>
          </p:cNvSpPr>
          <p:nvPr>
            <p:ph type="sldNum" sz="quarter" idx="12"/>
          </p:nvPr>
        </p:nvSpPr>
        <p:spPr/>
        <p:txBody>
          <a:bodyPr/>
          <a:lstStyle/>
          <a:p>
            <a:fld id="{C31CDA15-A938-4EB5-B660-B7262EBA61C6}" type="slidenum">
              <a:rPr lang="en-US" smtClean="0"/>
              <a:t>‹Nr.›</a:t>
            </a:fld>
            <a:endParaRPr lang="en-US"/>
          </a:p>
        </p:txBody>
      </p:sp>
    </p:spTree>
    <p:extLst>
      <p:ext uri="{BB962C8B-B14F-4D97-AF65-F5344CB8AC3E}">
        <p14:creationId xmlns:p14="http://schemas.microsoft.com/office/powerpoint/2010/main" val="227068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dmoe-info.at/"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8333232" cy="1325563"/>
          </a:xfrm>
          <a:prstGeom prst="rect">
            <a:avLst/>
          </a:prstGeom>
        </p:spPr>
        <p:txBody>
          <a:bodyPr vert="horz" lIns="91440" tIns="45720" rIns="91440" bIns="45720" rtlCol="0" anchor="ctr">
            <a:normAutofit/>
          </a:bodyPr>
          <a:lstStyle/>
          <a:p>
            <a:r>
              <a:rPr lang="de-DE" dirty="0" smtClean="0"/>
              <a:t>Titelmasterformat durch Klicken bearbeiten</a:t>
            </a:r>
            <a:endParaRPr lang="en-US" dirty="0"/>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B66F64-4B39-4A1B-B590-2813C496E31B}" type="datetime1">
              <a:rPr lang="en-US" smtClean="0"/>
              <a:t>10/4/2018</a:t>
            </a:fld>
            <a:endParaRPr lang="en-US"/>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AT" dirty="0" smtClean="0"/>
              <a:t>www.dmoe-info.at</a:t>
            </a:r>
            <a:endParaRPr lang="en-US"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CDA15-A938-4EB5-B660-B7262EBA61C6}" type="slidenum">
              <a:rPr lang="en-US" smtClean="0"/>
              <a:t>‹Nr.›</a:t>
            </a:fld>
            <a:endParaRPr lang="en-US"/>
          </a:p>
        </p:txBody>
      </p:sp>
      <p:pic>
        <p:nvPicPr>
          <p:cNvPr id="7" name="Bild 1" descr="DMÖ">
            <a:hlinkClick r:id="rId13"/>
          </p:cNvPr>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235440" y="365125"/>
            <a:ext cx="2118360" cy="1325563"/>
          </a:xfrm>
          <a:prstGeom prst="rect">
            <a:avLst/>
          </a:prstGeom>
          <a:noFill/>
          <a:ln>
            <a:noFill/>
          </a:ln>
        </p:spPr>
      </p:pic>
    </p:spTree>
    <p:extLst>
      <p:ext uri="{BB962C8B-B14F-4D97-AF65-F5344CB8AC3E}">
        <p14:creationId xmlns:p14="http://schemas.microsoft.com/office/powerpoint/2010/main" val="3124755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2"/>
          <p:cNvSpPr>
            <a:spLocks noGrp="1"/>
          </p:cNvSpPr>
          <p:nvPr>
            <p:ph type="ctrTitle"/>
          </p:nvPr>
        </p:nvSpPr>
        <p:spPr>
          <a:xfrm>
            <a:off x="2639218" y="1740472"/>
            <a:ext cx="6480969" cy="2303462"/>
          </a:xfrm>
          <a:noFill/>
          <a:extLst>
            <a:ext uri="{909E8E84-426E-40DD-AFC4-6F175D3DCCD1}">
              <a14:hiddenFill xmlns:a14="http://schemas.microsoft.com/office/drawing/2010/main">
                <a:gradFill rotWithShape="1">
                  <a:gsLst>
                    <a:gs pos="0">
                      <a:srgbClr val="79BDBB"/>
                    </a:gs>
                    <a:gs pos="100000">
                      <a:schemeClr val="bg1"/>
                    </a:gs>
                  </a:gsLst>
                  <a:path path="rect">
                    <a:fillToRect l="100000" b="100000"/>
                  </a:path>
                </a:gradFill>
              </a14:hiddenFill>
            </a:ext>
          </a:extLst>
        </p:spPr>
        <p:txBody>
          <a:bodyPr>
            <a:normAutofit/>
          </a:bodyPr>
          <a:lstStyle/>
          <a:p>
            <a:pPr algn="r"/>
            <a:r>
              <a:rPr lang="de-DE" altLang="en-US" sz="2800" b="1" dirty="0">
                <a:solidFill>
                  <a:srgbClr val="002060"/>
                </a:solidFill>
              </a:rPr>
              <a:t>„Rigide Männlichkeitskonzepte als Hindernis für den Schulerfolg? </a:t>
            </a:r>
            <a:br>
              <a:rPr lang="de-DE" altLang="en-US" sz="2800" b="1" dirty="0">
                <a:solidFill>
                  <a:srgbClr val="002060"/>
                </a:solidFill>
              </a:rPr>
            </a:br>
            <a:r>
              <a:rPr lang="de-DE" altLang="en-US" sz="2800" b="1" dirty="0">
                <a:solidFill>
                  <a:srgbClr val="002060"/>
                </a:solidFill>
              </a:rPr>
              <a:t>Gewalt im Kontext von Männlichkeitskonzepten – </a:t>
            </a:r>
            <a:br>
              <a:rPr lang="de-DE" altLang="en-US" sz="2800" b="1" dirty="0">
                <a:solidFill>
                  <a:srgbClr val="002060"/>
                </a:solidFill>
              </a:rPr>
            </a:br>
            <a:r>
              <a:rPr lang="de-DE" altLang="en-US" sz="2800" b="1" dirty="0">
                <a:solidFill>
                  <a:srgbClr val="002060"/>
                </a:solidFill>
              </a:rPr>
              <a:t>Herausforderungen für Schulen“</a:t>
            </a:r>
            <a:r>
              <a:rPr lang="de-DE" altLang="en-US" sz="4800" b="1" dirty="0">
                <a:solidFill>
                  <a:srgbClr val="002060"/>
                </a:solidFill>
              </a:rPr>
              <a:t> </a:t>
            </a:r>
            <a:endParaRPr lang="de-AT" altLang="de-DE" sz="1200" b="1" dirty="0">
              <a:solidFill>
                <a:srgbClr val="002060"/>
              </a:solidFill>
            </a:endParaRPr>
          </a:p>
        </p:txBody>
      </p:sp>
      <p:sp>
        <p:nvSpPr>
          <p:cNvPr id="5123" name="Rechteck 3"/>
          <p:cNvSpPr>
            <a:spLocks noChangeArrowheads="1"/>
          </p:cNvSpPr>
          <p:nvPr/>
        </p:nvSpPr>
        <p:spPr bwMode="auto">
          <a:xfrm>
            <a:off x="3071812" y="4296156"/>
            <a:ext cx="6048375"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777777"/>
              </a:buClr>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rgbClr val="777777"/>
              </a:buClr>
              <a:buFont typeface="Wingdings" panose="05000000000000000000" pitchFamily="2" charset="2"/>
              <a:buChar char="§"/>
              <a:defRPr sz="2800">
                <a:solidFill>
                  <a:schemeClr val="tx2"/>
                </a:solidFill>
                <a:latin typeface="Arial" panose="020B0604020202020204" pitchFamily="34" charset="0"/>
              </a:defRPr>
            </a:lvl2pPr>
            <a:lvl3pPr marL="1143000" indent="-228600">
              <a:spcBef>
                <a:spcPct val="20000"/>
              </a:spcBef>
              <a:buClr>
                <a:srgbClr val="777777"/>
              </a:buClr>
              <a:buFont typeface="Wingdings" panose="05000000000000000000" pitchFamily="2" charset="2"/>
              <a:buChar char="§"/>
              <a:defRPr sz="2400">
                <a:solidFill>
                  <a:schemeClr val="tx2"/>
                </a:solidFill>
                <a:latin typeface="Arial" panose="020B0604020202020204" pitchFamily="34" charset="0"/>
              </a:defRPr>
            </a:lvl3pPr>
            <a:lvl4pPr marL="1600200" indent="-228600">
              <a:spcBef>
                <a:spcPct val="20000"/>
              </a:spcBef>
              <a:buClr>
                <a:srgbClr val="777777"/>
              </a:buClr>
              <a:buFont typeface="Wingdings" panose="05000000000000000000" pitchFamily="2" charset="2"/>
              <a:buChar char="§"/>
              <a:defRPr sz="2000">
                <a:solidFill>
                  <a:schemeClr val="tx2"/>
                </a:solidFill>
                <a:latin typeface="Arial" panose="020B0604020202020204" pitchFamily="34" charset="0"/>
              </a:defRPr>
            </a:lvl4pPr>
            <a:lvl5pPr marL="2057400" indent="-228600">
              <a:spcBef>
                <a:spcPct val="20000"/>
              </a:spcBef>
              <a:buClr>
                <a:srgbClr val="777777"/>
              </a:buClr>
              <a:buFont typeface="Wingdings" panose="05000000000000000000" pitchFamily="2" charset="2"/>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9pPr>
          </a:lstStyle>
          <a:p>
            <a:pPr algn="r" eaLnBrk="1" hangingPunct="1">
              <a:spcBef>
                <a:spcPct val="0"/>
              </a:spcBef>
              <a:buClrTx/>
              <a:buFontTx/>
              <a:buNone/>
            </a:pPr>
            <a:r>
              <a:rPr lang="de-AT" altLang="de-DE" sz="2400" i="1" dirty="0">
                <a:solidFill>
                  <a:srgbClr val="000066"/>
                </a:solidFill>
              </a:rPr>
              <a:t>Erich Lehner</a:t>
            </a:r>
            <a:r>
              <a:rPr lang="en-US" altLang="de-DE" sz="1800" dirty="0">
                <a:solidFill>
                  <a:srgbClr val="000066"/>
                </a:solidFill>
              </a:rPr>
              <a:t/>
            </a:r>
            <a:br>
              <a:rPr lang="en-US" altLang="de-DE" sz="1800" dirty="0">
                <a:solidFill>
                  <a:srgbClr val="000066"/>
                </a:solidFill>
              </a:rPr>
            </a:br>
            <a:r>
              <a:rPr lang="de-DE" altLang="de-DE" sz="1800" dirty="0">
                <a:solidFill>
                  <a:srgbClr val="000066"/>
                </a:solidFill>
              </a:rPr>
              <a:t>Alpen-Adria Universität Klagenfurt-Wien-Graz </a:t>
            </a:r>
            <a:endParaRPr lang="de-AT" altLang="de-DE" sz="1800" dirty="0">
              <a:solidFill>
                <a:srgbClr val="000066"/>
              </a:solidFill>
            </a:endParaRPr>
          </a:p>
          <a:p>
            <a:pPr algn="r" eaLnBrk="1" hangingPunct="1">
              <a:spcBef>
                <a:spcPct val="0"/>
              </a:spcBef>
              <a:buClrTx/>
              <a:buFontTx/>
              <a:buNone/>
            </a:pPr>
            <a:r>
              <a:rPr lang="de-AT" altLang="de-DE" sz="1800" dirty="0">
                <a:solidFill>
                  <a:srgbClr val="000066"/>
                </a:solidFill>
              </a:rPr>
              <a:t>IFF Wien, Abteilung für Palliative Care und </a:t>
            </a:r>
            <a:r>
              <a:rPr lang="de-AT" altLang="de-DE" sz="1800" dirty="0" err="1">
                <a:solidFill>
                  <a:srgbClr val="000066"/>
                </a:solidFill>
              </a:rPr>
              <a:t>OrganisationsEthik</a:t>
            </a:r>
            <a:endParaRPr lang="de-AT" altLang="de-DE" sz="1800" dirty="0">
              <a:solidFill>
                <a:srgbClr val="000066"/>
              </a:solidFill>
            </a:endParaRPr>
          </a:p>
          <a:p>
            <a:pPr algn="r" eaLnBrk="1" hangingPunct="1">
              <a:spcBef>
                <a:spcPct val="0"/>
              </a:spcBef>
              <a:buClrTx/>
              <a:buFontTx/>
              <a:buNone/>
            </a:pPr>
            <a:endParaRPr lang="de-AT" altLang="de-DE" sz="1800" dirty="0">
              <a:solidFill>
                <a:srgbClr val="000066"/>
              </a:solidFill>
            </a:endParaRPr>
          </a:p>
        </p:txBody>
      </p:sp>
      <p:sp>
        <p:nvSpPr>
          <p:cNvPr id="2" name="Fußzeilenplatzhalter 1"/>
          <p:cNvSpPr>
            <a:spLocks noGrp="1"/>
          </p:cNvSpPr>
          <p:nvPr>
            <p:ph type="ftr" sz="quarter" idx="11"/>
          </p:nvPr>
        </p:nvSpPr>
        <p:spPr/>
        <p:txBody>
          <a:bodyPr/>
          <a:lstStyle/>
          <a:p>
            <a:r>
              <a:rPr lang="de-AT" smtClean="0"/>
              <a:t>www.dmoe-info.at</a:t>
            </a:r>
            <a:endParaRPr lang="en-US" dirty="0"/>
          </a:p>
        </p:txBody>
      </p:sp>
    </p:spTree>
    <p:extLst>
      <p:ext uri="{BB962C8B-B14F-4D97-AF65-F5344CB8AC3E}">
        <p14:creationId xmlns:p14="http://schemas.microsoft.com/office/powerpoint/2010/main" val="7816297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a:xfrm>
            <a:off x="2590801" y="422656"/>
            <a:ext cx="6489192" cy="1341438"/>
          </a:xfrm>
        </p:spPr>
        <p:txBody>
          <a:bodyPr/>
          <a:lstStyle/>
          <a:p>
            <a:pPr algn="r"/>
            <a:r>
              <a:rPr lang="de-DE" altLang="de-DE" sz="3600" b="1" dirty="0">
                <a:solidFill>
                  <a:srgbClr val="002060"/>
                </a:solidFill>
              </a:rPr>
              <a:t>„HM – institutionalisierte Praxis“ </a:t>
            </a:r>
            <a:br>
              <a:rPr lang="de-DE" altLang="de-DE" sz="3600" b="1" dirty="0">
                <a:solidFill>
                  <a:srgbClr val="002060"/>
                </a:solidFill>
              </a:rPr>
            </a:br>
            <a:r>
              <a:rPr lang="de-DE" altLang="de-DE" sz="2800" b="1" dirty="0">
                <a:solidFill>
                  <a:srgbClr val="002060"/>
                </a:solidFill>
              </a:rPr>
              <a:t>(Scholz 2012)</a:t>
            </a:r>
            <a:endParaRPr lang="en-US" altLang="en-US" sz="3600" dirty="0"/>
          </a:p>
        </p:txBody>
      </p:sp>
      <p:sp>
        <p:nvSpPr>
          <p:cNvPr id="17411" name="Inhaltsplatzhalter 2"/>
          <p:cNvSpPr>
            <a:spLocks noGrp="1"/>
          </p:cNvSpPr>
          <p:nvPr>
            <p:ph idx="1"/>
          </p:nvPr>
        </p:nvSpPr>
        <p:spPr>
          <a:xfrm>
            <a:off x="2590800" y="1764094"/>
            <a:ext cx="7010400" cy="3600450"/>
          </a:xfrm>
        </p:spPr>
        <p:txBody>
          <a:bodyPr/>
          <a:lstStyle/>
          <a:p>
            <a:pPr marL="342900" lvl="1" indent="-342900"/>
            <a:r>
              <a:rPr lang="de-AT" altLang="de-DE" dirty="0"/>
              <a:t>durchsetzungsfähig, kompetitiv, rational-effektiv, technikaffin</a:t>
            </a:r>
            <a:br>
              <a:rPr lang="de-AT" altLang="de-DE" dirty="0"/>
            </a:br>
            <a:r>
              <a:rPr lang="de-AT" altLang="de-DE" dirty="0"/>
              <a:t>weiß</a:t>
            </a:r>
            <a:br>
              <a:rPr lang="de-AT" altLang="de-DE" dirty="0"/>
            </a:br>
            <a:r>
              <a:rPr lang="de-AT" altLang="de-DE" dirty="0"/>
              <a:t>ökonomisch erfolgreich</a:t>
            </a:r>
            <a:br>
              <a:rPr lang="de-AT" altLang="de-DE" dirty="0"/>
            </a:br>
            <a:r>
              <a:rPr lang="de-AT" altLang="de-DE" dirty="0"/>
              <a:t>heterosexuell</a:t>
            </a:r>
          </a:p>
          <a:p>
            <a:r>
              <a:rPr lang="de-AT" altLang="en-US" sz="2400" dirty="0"/>
              <a:t>„transnational </a:t>
            </a:r>
            <a:r>
              <a:rPr lang="de-AT" altLang="en-US" sz="2400" dirty="0" err="1"/>
              <a:t>business</a:t>
            </a:r>
            <a:r>
              <a:rPr lang="de-AT" altLang="en-US" sz="2400" dirty="0"/>
              <a:t> </a:t>
            </a:r>
            <a:r>
              <a:rPr lang="de-AT" altLang="en-US" sz="2400" dirty="0" err="1"/>
              <a:t>masculinity</a:t>
            </a:r>
            <a:r>
              <a:rPr lang="de-AT" altLang="en-US" sz="2400" dirty="0"/>
              <a:t>“ </a:t>
            </a:r>
            <a:r>
              <a:rPr lang="de-AT" altLang="en-US" sz="1800" dirty="0"/>
              <a:t>(</a:t>
            </a:r>
            <a:r>
              <a:rPr lang="de-AT" altLang="en-US" sz="1800" dirty="0" err="1"/>
              <a:t>Connell</a:t>
            </a:r>
            <a:r>
              <a:rPr lang="de-AT" altLang="en-US" sz="1800" dirty="0"/>
              <a:t>/Wood 2005)</a:t>
            </a:r>
          </a:p>
          <a:p>
            <a:pPr marL="342900" lvl="1" indent="-342900"/>
            <a:r>
              <a:rPr lang="de-AT" altLang="de-DE" dirty="0"/>
              <a:t>Erwerbsmann </a:t>
            </a:r>
            <a:r>
              <a:rPr lang="de-AT" altLang="de-DE" sz="1800" dirty="0"/>
              <a:t>(</a:t>
            </a:r>
            <a:r>
              <a:rPr lang="de-AT" altLang="de-DE" sz="1800" dirty="0" err="1"/>
              <a:t>Döge</a:t>
            </a:r>
            <a:r>
              <a:rPr lang="de-AT" altLang="de-DE" sz="1800" dirty="0"/>
              <a:t> 2001)</a:t>
            </a:r>
            <a:endParaRPr lang="de-AT" altLang="de-DE" sz="2000" dirty="0"/>
          </a:p>
          <a:p>
            <a:endParaRPr lang="de-AT" altLang="en-US" dirty="0" smtClean="0"/>
          </a:p>
          <a:p>
            <a:endParaRPr lang="de-AT" altLang="en-US" dirty="0" smtClean="0"/>
          </a:p>
          <a:p>
            <a:endParaRPr lang="en-US" altLang="en-US" dirty="0" smtClean="0"/>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10392593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a:xfrm>
            <a:off x="2189957" y="335756"/>
            <a:ext cx="6908324" cy="1341438"/>
          </a:xfrm>
        </p:spPr>
        <p:txBody>
          <a:bodyPr/>
          <a:lstStyle/>
          <a:p>
            <a:pPr algn="r"/>
            <a:r>
              <a:rPr lang="de-DE" altLang="de-DE" b="1" dirty="0">
                <a:solidFill>
                  <a:srgbClr val="002060"/>
                </a:solidFill>
              </a:rPr>
              <a:t>„Hegemoniale Männlichkeit“ </a:t>
            </a:r>
            <a:br>
              <a:rPr lang="de-DE" altLang="de-DE" b="1" dirty="0">
                <a:solidFill>
                  <a:srgbClr val="002060"/>
                </a:solidFill>
              </a:rPr>
            </a:br>
            <a:r>
              <a:rPr lang="de-DE" altLang="de-DE" sz="3600" b="1" dirty="0">
                <a:solidFill>
                  <a:srgbClr val="002060"/>
                </a:solidFill>
              </a:rPr>
              <a:t>(</a:t>
            </a:r>
            <a:r>
              <a:rPr lang="de-DE" altLang="de-DE" sz="3600" b="1" dirty="0" err="1">
                <a:solidFill>
                  <a:srgbClr val="002060"/>
                </a:solidFill>
              </a:rPr>
              <a:t>Connell</a:t>
            </a:r>
            <a:r>
              <a:rPr lang="de-DE" altLang="de-DE" sz="3600" b="1" dirty="0">
                <a:solidFill>
                  <a:srgbClr val="002060"/>
                </a:solidFill>
              </a:rPr>
              <a:t>)</a:t>
            </a:r>
            <a:endParaRPr lang="en-US" altLang="en-US" dirty="0" smtClean="0"/>
          </a:p>
        </p:txBody>
      </p:sp>
      <p:sp>
        <p:nvSpPr>
          <p:cNvPr id="19459" name="Inhaltsplatzhalter 2"/>
          <p:cNvSpPr>
            <a:spLocks noGrp="1"/>
          </p:cNvSpPr>
          <p:nvPr>
            <p:ph idx="1"/>
          </p:nvPr>
        </p:nvSpPr>
        <p:spPr>
          <a:xfrm>
            <a:off x="2590800" y="2012950"/>
            <a:ext cx="7010400" cy="3671887"/>
          </a:xfrm>
        </p:spPr>
        <p:txBody>
          <a:bodyPr/>
          <a:lstStyle/>
          <a:p>
            <a:r>
              <a:rPr lang="de-AT" altLang="en-US" sz="3200" dirty="0"/>
              <a:t>multiple, relationale </a:t>
            </a:r>
            <a:r>
              <a:rPr lang="de-AT" altLang="en-US" sz="3200" dirty="0" err="1"/>
              <a:t>Männlichkeiten</a:t>
            </a:r>
            <a:endParaRPr lang="de-AT" altLang="en-US" sz="3200" dirty="0"/>
          </a:p>
          <a:p>
            <a:pPr lvl="1"/>
            <a:r>
              <a:rPr lang="de-AT" altLang="en-US" dirty="0" smtClean="0"/>
              <a:t>hegemoniale Männlichkeit</a:t>
            </a:r>
          </a:p>
          <a:p>
            <a:pPr lvl="1"/>
            <a:r>
              <a:rPr lang="de-AT" altLang="en-US" dirty="0" smtClean="0"/>
              <a:t>untergeordnete </a:t>
            </a:r>
            <a:r>
              <a:rPr lang="de-AT" altLang="en-US" dirty="0" err="1" smtClean="0"/>
              <a:t>Männlichkeiten</a:t>
            </a:r>
            <a:endParaRPr lang="de-AT" altLang="en-US" dirty="0" smtClean="0"/>
          </a:p>
          <a:p>
            <a:pPr lvl="1"/>
            <a:r>
              <a:rPr lang="de-AT" altLang="en-US" dirty="0" smtClean="0"/>
              <a:t>marginalisierte </a:t>
            </a:r>
            <a:r>
              <a:rPr lang="de-AT" altLang="en-US" dirty="0" err="1" smtClean="0"/>
              <a:t>Männlichkeiten</a:t>
            </a:r>
            <a:endParaRPr lang="de-AT" altLang="en-US" dirty="0" smtClean="0"/>
          </a:p>
          <a:p>
            <a:pPr lvl="1"/>
            <a:r>
              <a:rPr lang="de-AT" altLang="en-US" dirty="0" smtClean="0"/>
              <a:t>Komplizenschaft</a:t>
            </a:r>
          </a:p>
          <a:p>
            <a:pPr lvl="2"/>
            <a:r>
              <a:rPr lang="de-AT" altLang="en-US" dirty="0" smtClean="0"/>
              <a:t>patriarchale Dividende</a:t>
            </a:r>
          </a:p>
          <a:p>
            <a:pPr lvl="1"/>
            <a:r>
              <a:rPr lang="de-AT" altLang="en-US" dirty="0" smtClean="0"/>
              <a:t>„Protest Männlichkeit“</a:t>
            </a:r>
          </a:p>
          <a:p>
            <a:pPr lvl="1"/>
            <a:endParaRPr lang="de-AT" altLang="en-US" sz="3200" dirty="0"/>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40970393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a:xfrm>
            <a:off x="2590800" y="365125"/>
            <a:ext cx="6580632" cy="1325563"/>
          </a:xfrm>
        </p:spPr>
        <p:txBody>
          <a:bodyPr/>
          <a:lstStyle/>
          <a:p>
            <a:pPr algn="r"/>
            <a:r>
              <a:rPr lang="de-DE" altLang="de-DE" b="1" dirty="0">
                <a:solidFill>
                  <a:srgbClr val="002060"/>
                </a:solidFill>
              </a:rPr>
              <a:t>„HM – generatives Prinzip“ </a:t>
            </a:r>
            <a:br>
              <a:rPr lang="de-DE" altLang="de-DE" b="1" dirty="0">
                <a:solidFill>
                  <a:srgbClr val="002060"/>
                </a:solidFill>
              </a:rPr>
            </a:br>
            <a:r>
              <a:rPr lang="de-DE" altLang="de-DE" sz="3600" b="1" dirty="0">
                <a:solidFill>
                  <a:srgbClr val="002060"/>
                </a:solidFill>
              </a:rPr>
              <a:t>(Scholz 2012)</a:t>
            </a:r>
            <a:endParaRPr lang="en-US" altLang="en-US" dirty="0" smtClean="0"/>
          </a:p>
        </p:txBody>
      </p:sp>
      <p:sp>
        <p:nvSpPr>
          <p:cNvPr id="3" name="Inhaltsplatzhalter 2"/>
          <p:cNvSpPr>
            <a:spLocks noGrp="1"/>
          </p:cNvSpPr>
          <p:nvPr>
            <p:ph idx="1"/>
          </p:nvPr>
        </p:nvSpPr>
        <p:spPr>
          <a:xfrm>
            <a:off x="2590800" y="1782510"/>
            <a:ext cx="7010400" cy="4249737"/>
          </a:xfrm>
        </p:spPr>
        <p:txBody>
          <a:bodyPr>
            <a:normAutofit fontScale="92500" lnSpcReduction="20000"/>
          </a:bodyPr>
          <a:lstStyle/>
          <a:p>
            <a:pPr>
              <a:lnSpc>
                <a:spcPct val="80000"/>
              </a:lnSpc>
              <a:buFont typeface="Wingdings" panose="05000000000000000000" pitchFamily="2" charset="2"/>
              <a:buNone/>
              <a:defRPr/>
            </a:pPr>
            <a:r>
              <a:rPr lang="de-DE" altLang="de-DE" sz="2000" dirty="0"/>
              <a:t>„… in Verbindung mit dem</a:t>
            </a:r>
          </a:p>
          <a:p>
            <a:pPr>
              <a:lnSpc>
                <a:spcPct val="80000"/>
              </a:lnSpc>
              <a:buFont typeface="Wingdings" panose="05000000000000000000" pitchFamily="2" charset="2"/>
              <a:buNone/>
              <a:defRPr/>
            </a:pPr>
            <a:r>
              <a:rPr lang="de-DE" altLang="de-DE" sz="2000" dirty="0"/>
              <a:t> den Männern vorbehaltenen Raum,</a:t>
            </a:r>
          </a:p>
          <a:p>
            <a:pPr>
              <a:lnSpc>
                <a:spcPct val="80000"/>
              </a:lnSpc>
              <a:buFont typeface="Wingdings" panose="05000000000000000000" pitchFamily="2" charset="2"/>
              <a:buNone/>
              <a:defRPr/>
            </a:pPr>
            <a:r>
              <a:rPr lang="de-DE" altLang="de-DE" sz="2000" dirty="0"/>
              <a:t> in dem sich, </a:t>
            </a:r>
            <a:r>
              <a:rPr lang="de-DE" altLang="de-DE" sz="2000" i="1" dirty="0"/>
              <a:t>unter Männern</a:t>
            </a:r>
          </a:p>
          <a:p>
            <a:pPr>
              <a:lnSpc>
                <a:spcPct val="80000"/>
              </a:lnSpc>
              <a:buFont typeface="Wingdings" panose="05000000000000000000" pitchFamily="2" charset="2"/>
              <a:buNone/>
              <a:defRPr/>
            </a:pPr>
            <a:r>
              <a:rPr lang="de-DE" altLang="de-DE" sz="2000" dirty="0"/>
              <a:t> die ernsten Spiele des Wettbewerbs</a:t>
            </a:r>
          </a:p>
          <a:p>
            <a:pPr>
              <a:lnSpc>
                <a:spcPct val="80000"/>
              </a:lnSpc>
              <a:buFont typeface="Wingdings" panose="05000000000000000000" pitchFamily="2" charset="2"/>
              <a:buNone/>
              <a:defRPr/>
            </a:pPr>
            <a:r>
              <a:rPr lang="de-DE" altLang="de-DE" sz="2000" dirty="0"/>
              <a:t> abspielen“ </a:t>
            </a:r>
            <a:r>
              <a:rPr lang="de-DE" altLang="de-DE" sz="1600" dirty="0"/>
              <a:t>(Pierre Bourdieu 1997)</a:t>
            </a:r>
          </a:p>
          <a:p>
            <a:pPr>
              <a:lnSpc>
                <a:spcPct val="80000"/>
              </a:lnSpc>
              <a:buFont typeface="Wingdings" panose="05000000000000000000" pitchFamily="2" charset="2"/>
              <a:buNone/>
              <a:defRPr/>
            </a:pPr>
            <a:endParaRPr lang="de-DE" altLang="de-DE" sz="2000" dirty="0"/>
          </a:p>
          <a:p>
            <a:pPr>
              <a:lnSpc>
                <a:spcPct val="80000"/>
              </a:lnSpc>
              <a:buFont typeface="Wingdings" panose="05000000000000000000" pitchFamily="2" charset="2"/>
              <a:buNone/>
              <a:defRPr/>
            </a:pPr>
            <a:r>
              <a:rPr lang="de-DE" altLang="de-DE" sz="2000" dirty="0"/>
              <a:t>„Partner-Gegner“ </a:t>
            </a:r>
            <a:r>
              <a:rPr lang="de-DE" altLang="de-DE" sz="1600" dirty="0"/>
              <a:t>(Pierre Bourdieu 2005)</a:t>
            </a:r>
          </a:p>
          <a:p>
            <a:pPr>
              <a:lnSpc>
                <a:spcPct val="80000"/>
              </a:lnSpc>
              <a:buFont typeface="Wingdings" panose="05000000000000000000" pitchFamily="2" charset="2"/>
              <a:buNone/>
              <a:defRPr/>
            </a:pPr>
            <a:r>
              <a:rPr lang="de-DE" altLang="de-DE" sz="1600" dirty="0"/>
              <a:t>	Gleichzeitigkeit von Solidarität und Konkurrenz/Hierarchie </a:t>
            </a:r>
          </a:p>
          <a:p>
            <a:pPr marL="0" indent="0">
              <a:buNone/>
              <a:defRPr/>
            </a:pPr>
            <a:endParaRPr lang="de-AT" sz="2000" dirty="0"/>
          </a:p>
          <a:p>
            <a:pPr marL="0" indent="0">
              <a:buNone/>
              <a:defRPr/>
            </a:pPr>
            <a:r>
              <a:rPr lang="de-AT" sz="2000" dirty="0"/>
              <a:t>„Libido </a:t>
            </a:r>
            <a:r>
              <a:rPr lang="de-AT" sz="2000" dirty="0" err="1"/>
              <a:t>dominandi</a:t>
            </a:r>
            <a:r>
              <a:rPr lang="de-AT" sz="2000" dirty="0"/>
              <a:t>“ </a:t>
            </a:r>
            <a:r>
              <a:rPr lang="de-AT" sz="1600" dirty="0"/>
              <a:t>(Bourdieu 2005)</a:t>
            </a:r>
            <a:endParaRPr lang="de-AT" sz="2000" dirty="0"/>
          </a:p>
          <a:p>
            <a:pPr marL="0" indent="0">
              <a:buNone/>
              <a:defRPr/>
            </a:pPr>
            <a:endParaRPr lang="de-AT" sz="2000" dirty="0"/>
          </a:p>
          <a:p>
            <a:pPr marL="0" indent="0">
              <a:buNone/>
              <a:defRPr/>
            </a:pPr>
            <a:r>
              <a:rPr lang="de-AT" sz="2000" dirty="0"/>
              <a:t>Frauen „schmeichelnde Spiegel“ </a:t>
            </a:r>
            <a:r>
              <a:rPr lang="de-AT" sz="1600" dirty="0"/>
              <a:t>(Bourdieu 2005)</a:t>
            </a:r>
            <a:endParaRPr lang="de-AT" sz="2000" dirty="0"/>
          </a:p>
          <a:p>
            <a:pPr marL="0" indent="0">
              <a:buNone/>
              <a:defRPr/>
            </a:pPr>
            <a:r>
              <a:rPr lang="de-AT" sz="2000" dirty="0"/>
              <a:t>             </a:t>
            </a:r>
            <a:r>
              <a:rPr lang="de-AT" sz="2000" dirty="0" err="1"/>
              <a:t>emphasized</a:t>
            </a:r>
            <a:r>
              <a:rPr lang="de-AT" sz="2000" dirty="0"/>
              <a:t> </a:t>
            </a:r>
            <a:r>
              <a:rPr lang="de-AT" sz="2000" dirty="0" err="1"/>
              <a:t>feminity</a:t>
            </a:r>
            <a:r>
              <a:rPr lang="de-AT" sz="2000" dirty="0"/>
              <a:t> </a:t>
            </a:r>
            <a:r>
              <a:rPr lang="de-AT" sz="1600" dirty="0"/>
              <a:t>(</a:t>
            </a:r>
            <a:r>
              <a:rPr lang="de-AT" sz="1600" dirty="0" err="1"/>
              <a:t>Connell</a:t>
            </a:r>
            <a:r>
              <a:rPr lang="de-AT" sz="1600" dirty="0"/>
              <a:t>)</a:t>
            </a:r>
          </a:p>
          <a:p>
            <a:pPr marL="0" indent="0">
              <a:buNone/>
              <a:defRPr/>
            </a:pPr>
            <a:endParaRPr lang="de-AT" sz="2400" dirty="0"/>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20303492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Inhaltsplatzhalter 2"/>
          <p:cNvSpPr>
            <a:spLocks noGrp="1"/>
          </p:cNvSpPr>
          <p:nvPr>
            <p:ph idx="1"/>
          </p:nvPr>
        </p:nvSpPr>
        <p:spPr>
          <a:xfrm>
            <a:off x="2590800" y="1755775"/>
            <a:ext cx="7010400" cy="4535488"/>
          </a:xfrm>
        </p:spPr>
        <p:txBody>
          <a:bodyPr/>
          <a:lstStyle/>
          <a:p>
            <a:r>
              <a:rPr lang="de-AT" altLang="en-US" dirty="0"/>
              <a:t>Gruppendiskussion</a:t>
            </a:r>
          </a:p>
          <a:p>
            <a:pPr lvl="1"/>
            <a:r>
              <a:rPr lang="de-AT" altLang="en-US" sz="2000" dirty="0"/>
              <a:t>Bei Jungen Wettbewerb und Bezug auf andere Jungen</a:t>
            </a:r>
          </a:p>
          <a:p>
            <a:pPr lvl="1"/>
            <a:r>
              <a:rPr lang="de-AT" altLang="en-US" sz="2000" dirty="0"/>
              <a:t>Bei Mädchen gemeinsame Überzeugungen und Bezug zu Mädchen und Jungen</a:t>
            </a:r>
          </a:p>
          <a:p>
            <a:r>
              <a:rPr lang="de-AT" altLang="en-US" dirty="0"/>
              <a:t>Geschlechterbeziehung</a:t>
            </a:r>
          </a:p>
          <a:p>
            <a:pPr lvl="1"/>
            <a:r>
              <a:rPr lang="de-AT" altLang="en-US" sz="2000" dirty="0"/>
              <a:t>Beide lehnen Gehorsam und Unterordnung der Frau ab</a:t>
            </a:r>
          </a:p>
          <a:p>
            <a:pPr lvl="1"/>
            <a:r>
              <a:rPr lang="de-AT" altLang="en-US" sz="2000" dirty="0"/>
              <a:t>Jungen beanspruchen dennoch Differenz und Vorrangstellung (Schutz, Ernährer)</a:t>
            </a:r>
          </a:p>
          <a:p>
            <a:pPr lvl="1"/>
            <a:r>
              <a:rPr lang="de-AT" altLang="en-US" sz="2000" dirty="0"/>
              <a:t>Mädchen setzen auf gleiche Rechte für Frauen und Männer</a:t>
            </a:r>
          </a:p>
          <a:p>
            <a:pPr lvl="2"/>
            <a:endParaRPr lang="de-AT" altLang="en-US" sz="1400" dirty="0"/>
          </a:p>
          <a:p>
            <a:pPr lvl="2"/>
            <a:endParaRPr lang="en-US" altLang="en-US" dirty="0" smtClean="0"/>
          </a:p>
        </p:txBody>
      </p:sp>
      <p:sp>
        <p:nvSpPr>
          <p:cNvPr id="23555" name="Titel 1"/>
          <p:cNvSpPr>
            <a:spLocks noGrp="1"/>
          </p:cNvSpPr>
          <p:nvPr>
            <p:ph type="title"/>
          </p:nvPr>
        </p:nvSpPr>
        <p:spPr>
          <a:xfrm>
            <a:off x="2590800" y="397668"/>
            <a:ext cx="6580632" cy="1325563"/>
          </a:xfrm>
        </p:spPr>
        <p:txBody>
          <a:bodyPr/>
          <a:lstStyle/>
          <a:p>
            <a:pPr algn="r"/>
            <a:r>
              <a:rPr lang="de-DE" altLang="en-US" sz="2000" b="1" dirty="0">
                <a:solidFill>
                  <a:srgbClr val="002060"/>
                </a:solidFill>
              </a:rPr>
              <a:t>„Bildungschancen und Geschlechterverständigung</a:t>
            </a:r>
            <a:br>
              <a:rPr lang="de-DE" altLang="en-US" sz="2000" b="1" dirty="0">
                <a:solidFill>
                  <a:srgbClr val="002060"/>
                </a:solidFill>
              </a:rPr>
            </a:br>
            <a:r>
              <a:rPr lang="de-DE" altLang="en-US" sz="2000" b="1" dirty="0">
                <a:solidFill>
                  <a:srgbClr val="002060"/>
                </a:solidFill>
              </a:rPr>
              <a:t> von Mädchen und Jungen </a:t>
            </a:r>
            <a:br>
              <a:rPr lang="de-DE" altLang="en-US" sz="2000" b="1" dirty="0">
                <a:solidFill>
                  <a:srgbClr val="002060"/>
                </a:solidFill>
              </a:rPr>
            </a:br>
            <a:r>
              <a:rPr lang="de-DE" altLang="en-US" sz="2000" b="1" dirty="0">
                <a:solidFill>
                  <a:srgbClr val="002060"/>
                </a:solidFill>
              </a:rPr>
              <a:t>mit eingeschränktem Bildungshintergrund“</a:t>
            </a:r>
            <a:br>
              <a:rPr lang="de-DE" altLang="en-US" sz="2000" b="1" dirty="0">
                <a:solidFill>
                  <a:srgbClr val="002060"/>
                </a:solidFill>
              </a:rPr>
            </a:br>
            <a:r>
              <a:rPr lang="de-DE" altLang="en-US" sz="1600" b="1" dirty="0">
                <a:solidFill>
                  <a:srgbClr val="002060"/>
                </a:solidFill>
              </a:rPr>
              <a:t>(</a:t>
            </a:r>
            <a:r>
              <a:rPr lang="de-DE" altLang="en-US" sz="1600" b="1" dirty="0" err="1">
                <a:solidFill>
                  <a:srgbClr val="002060"/>
                </a:solidFill>
              </a:rPr>
              <a:t>Helfferich</a:t>
            </a:r>
            <a:r>
              <a:rPr lang="de-DE" altLang="en-US" sz="1600" b="1" dirty="0">
                <a:solidFill>
                  <a:srgbClr val="002060"/>
                </a:solidFill>
              </a:rPr>
              <a:t>, Burda, Baßler, Pfeiffer, </a:t>
            </a:r>
            <a:r>
              <a:rPr lang="de-DE" altLang="en-US" sz="1600" b="1" dirty="0" err="1">
                <a:solidFill>
                  <a:srgbClr val="002060"/>
                </a:solidFill>
              </a:rPr>
              <a:t>Rißler</a:t>
            </a:r>
            <a:r>
              <a:rPr lang="de-DE" altLang="en-US" sz="1600" b="1" dirty="0">
                <a:solidFill>
                  <a:srgbClr val="002060"/>
                </a:solidFill>
              </a:rPr>
              <a:t>, Wagner 2009) </a:t>
            </a:r>
            <a:endParaRPr lang="en-US" altLang="en-US" sz="2000" b="1" dirty="0">
              <a:solidFill>
                <a:srgbClr val="002060"/>
              </a:solidFill>
            </a:endParaRPr>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21344029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Inhaltsplatzhalter 2"/>
          <p:cNvSpPr>
            <a:spLocks noGrp="1"/>
          </p:cNvSpPr>
          <p:nvPr>
            <p:ph idx="1"/>
          </p:nvPr>
        </p:nvSpPr>
        <p:spPr>
          <a:xfrm>
            <a:off x="2590800" y="1773238"/>
            <a:ext cx="7010400" cy="4246562"/>
          </a:xfrm>
        </p:spPr>
        <p:txBody>
          <a:bodyPr/>
          <a:lstStyle/>
          <a:p>
            <a:r>
              <a:rPr lang="de-AT" altLang="en-US" sz="2400" dirty="0"/>
              <a:t>Bildung</a:t>
            </a:r>
          </a:p>
          <a:p>
            <a:pPr lvl="1"/>
            <a:r>
              <a:rPr lang="de-AT" altLang="en-US" sz="1800" dirty="0"/>
              <a:t>Burschen</a:t>
            </a:r>
          </a:p>
          <a:p>
            <a:pPr lvl="2"/>
            <a:r>
              <a:rPr lang="de-AT" altLang="en-US" sz="1600" dirty="0"/>
              <a:t>Persönliche Ebene:</a:t>
            </a:r>
          </a:p>
          <a:p>
            <a:pPr lvl="3"/>
            <a:r>
              <a:rPr lang="de-AT" altLang="en-US" sz="1400" dirty="0"/>
              <a:t>Realisieren, dass sie wenig Berufschancen haben aufgrund des niedrigen Bildungsabschlusses</a:t>
            </a:r>
          </a:p>
          <a:p>
            <a:pPr lvl="3"/>
            <a:r>
              <a:rPr lang="de-AT" altLang="en-US" sz="1400" dirty="0"/>
              <a:t>Ideen vom Abschluss eines höheren Schulabschlusses bis zu Selbstinszenierung als „überlegener Verlierer“</a:t>
            </a:r>
          </a:p>
          <a:p>
            <a:pPr lvl="2"/>
            <a:r>
              <a:rPr lang="de-AT" altLang="en-US" sz="1600" dirty="0"/>
              <a:t>Kollektive Ebene</a:t>
            </a:r>
          </a:p>
          <a:p>
            <a:pPr lvl="3"/>
            <a:r>
              <a:rPr lang="de-AT" altLang="en-US" sz="1400" dirty="0"/>
              <a:t>„Streber“ versus „</a:t>
            </a:r>
            <a:r>
              <a:rPr lang="de-AT" altLang="en-US" sz="1400" dirty="0" err="1"/>
              <a:t>player</a:t>
            </a:r>
            <a:r>
              <a:rPr lang="de-AT" altLang="en-US" sz="1400" dirty="0"/>
              <a:t>“</a:t>
            </a:r>
          </a:p>
          <a:p>
            <a:pPr lvl="3"/>
            <a:r>
              <a:rPr lang="de-AT" altLang="en-US" sz="1400" dirty="0"/>
              <a:t>„coole </a:t>
            </a:r>
            <a:r>
              <a:rPr lang="de-AT" altLang="en-US" sz="1400" dirty="0" err="1"/>
              <a:t>player</a:t>
            </a:r>
            <a:r>
              <a:rPr lang="de-AT" altLang="en-US" sz="1400" dirty="0"/>
              <a:t>“ Gruppennorm, Überlegenheit gegenüber Mittelschichtsmännlichkeit</a:t>
            </a:r>
          </a:p>
          <a:p>
            <a:pPr lvl="1"/>
            <a:r>
              <a:rPr lang="de-AT" altLang="en-US" sz="1800" dirty="0"/>
              <a:t>Mädchen</a:t>
            </a:r>
            <a:r>
              <a:rPr lang="de-AT" altLang="en-US" dirty="0"/>
              <a:t> </a:t>
            </a:r>
          </a:p>
          <a:p>
            <a:pPr lvl="2"/>
            <a:r>
              <a:rPr lang="de-AT" altLang="en-US" sz="1600" dirty="0"/>
              <a:t>Fokussieren auf Ziel, das man mit Anstrengung erreichen kann</a:t>
            </a:r>
          </a:p>
          <a:p>
            <a:pPr lvl="2"/>
            <a:r>
              <a:rPr lang="de-AT" altLang="en-US" sz="1600" dirty="0"/>
              <a:t>Denken eher in individuellen Entwicklungen</a:t>
            </a:r>
          </a:p>
          <a:p>
            <a:endParaRPr lang="en-US" altLang="en-US" dirty="0" smtClean="0"/>
          </a:p>
        </p:txBody>
      </p:sp>
      <p:sp>
        <p:nvSpPr>
          <p:cNvPr id="24579" name="Titel 1"/>
          <p:cNvSpPr>
            <a:spLocks noGrp="1"/>
          </p:cNvSpPr>
          <p:nvPr>
            <p:ph type="title"/>
          </p:nvPr>
        </p:nvSpPr>
        <p:spPr>
          <a:xfrm>
            <a:off x="2590800" y="365125"/>
            <a:ext cx="6580632" cy="1325563"/>
          </a:xfrm>
        </p:spPr>
        <p:txBody>
          <a:bodyPr/>
          <a:lstStyle/>
          <a:p>
            <a:pPr algn="r"/>
            <a:r>
              <a:rPr lang="de-DE" altLang="en-US" sz="2000" b="1" dirty="0">
                <a:solidFill>
                  <a:srgbClr val="002060"/>
                </a:solidFill>
              </a:rPr>
              <a:t>„Bildungschancen und Geschlechterverständigung</a:t>
            </a:r>
            <a:br>
              <a:rPr lang="de-DE" altLang="en-US" sz="2000" b="1" dirty="0">
                <a:solidFill>
                  <a:srgbClr val="002060"/>
                </a:solidFill>
              </a:rPr>
            </a:br>
            <a:r>
              <a:rPr lang="de-DE" altLang="en-US" sz="2000" b="1" dirty="0">
                <a:solidFill>
                  <a:srgbClr val="002060"/>
                </a:solidFill>
              </a:rPr>
              <a:t> von Mädchen und Jungen </a:t>
            </a:r>
            <a:br>
              <a:rPr lang="de-DE" altLang="en-US" sz="2000" b="1" dirty="0">
                <a:solidFill>
                  <a:srgbClr val="002060"/>
                </a:solidFill>
              </a:rPr>
            </a:br>
            <a:r>
              <a:rPr lang="de-DE" altLang="en-US" sz="2000" b="1" dirty="0">
                <a:solidFill>
                  <a:srgbClr val="002060"/>
                </a:solidFill>
              </a:rPr>
              <a:t>mit eingeschränktem Bildungshintergrund“</a:t>
            </a:r>
            <a:br>
              <a:rPr lang="de-DE" altLang="en-US" sz="2000" b="1" dirty="0">
                <a:solidFill>
                  <a:srgbClr val="002060"/>
                </a:solidFill>
              </a:rPr>
            </a:br>
            <a:r>
              <a:rPr lang="de-DE" altLang="en-US" sz="1600" b="1" dirty="0">
                <a:solidFill>
                  <a:srgbClr val="002060"/>
                </a:solidFill>
              </a:rPr>
              <a:t>(</a:t>
            </a:r>
            <a:r>
              <a:rPr lang="de-DE" altLang="en-US" sz="1600" b="1" dirty="0" err="1">
                <a:solidFill>
                  <a:srgbClr val="002060"/>
                </a:solidFill>
              </a:rPr>
              <a:t>Helfferich</a:t>
            </a:r>
            <a:r>
              <a:rPr lang="de-DE" altLang="en-US" sz="1600" b="1" dirty="0">
                <a:solidFill>
                  <a:srgbClr val="002060"/>
                </a:solidFill>
              </a:rPr>
              <a:t>, Burda, Baßler, Pfeiffer, </a:t>
            </a:r>
            <a:r>
              <a:rPr lang="de-DE" altLang="en-US" sz="1600" b="1" dirty="0" err="1">
                <a:solidFill>
                  <a:srgbClr val="002060"/>
                </a:solidFill>
              </a:rPr>
              <a:t>Rißler</a:t>
            </a:r>
            <a:r>
              <a:rPr lang="de-DE" altLang="en-US" sz="1600" b="1" dirty="0">
                <a:solidFill>
                  <a:srgbClr val="002060"/>
                </a:solidFill>
              </a:rPr>
              <a:t>, Wagner 2009) </a:t>
            </a:r>
            <a:endParaRPr lang="en-US" altLang="en-US" sz="2000" b="1" dirty="0">
              <a:solidFill>
                <a:srgbClr val="002060"/>
              </a:solidFill>
            </a:endParaRPr>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2482601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Inhaltsplatzhalter 2"/>
          <p:cNvSpPr>
            <a:spLocks noGrp="1"/>
          </p:cNvSpPr>
          <p:nvPr>
            <p:ph idx="1"/>
          </p:nvPr>
        </p:nvSpPr>
        <p:spPr>
          <a:xfrm>
            <a:off x="2479548" y="2005012"/>
            <a:ext cx="7232904" cy="4351338"/>
          </a:xfrm>
        </p:spPr>
        <p:txBody>
          <a:bodyPr/>
          <a:lstStyle/>
          <a:p>
            <a:r>
              <a:rPr lang="de-AT" altLang="en-US" sz="2000" dirty="0"/>
              <a:t>Gewalt</a:t>
            </a:r>
          </a:p>
          <a:p>
            <a:pPr lvl="1"/>
            <a:r>
              <a:rPr lang="de-AT" altLang="en-US" sz="1800" dirty="0"/>
              <a:t>Burschen</a:t>
            </a:r>
          </a:p>
          <a:p>
            <a:pPr lvl="2"/>
            <a:r>
              <a:rPr lang="de-AT" altLang="en-US" sz="1600" dirty="0"/>
              <a:t>sanktionsmächtige Männer</a:t>
            </a:r>
          </a:p>
          <a:p>
            <a:pPr lvl="2"/>
            <a:r>
              <a:rPr lang="de-AT" altLang="en-US" sz="1600" dirty="0"/>
              <a:t>Gewalt um Interaktionsordnung (Hierarchie) zu kontrollieren</a:t>
            </a:r>
          </a:p>
          <a:p>
            <a:pPr lvl="2"/>
            <a:r>
              <a:rPr lang="de-AT" altLang="en-US" sz="1600" dirty="0"/>
              <a:t>Opferstatus ist Tabu</a:t>
            </a:r>
          </a:p>
          <a:p>
            <a:pPr lvl="2"/>
            <a:r>
              <a:rPr lang="de-AT" altLang="en-US" sz="1600" dirty="0"/>
              <a:t>„manchmal braucht man Gewalt“</a:t>
            </a:r>
          </a:p>
          <a:p>
            <a:pPr lvl="1"/>
            <a:r>
              <a:rPr lang="de-AT" altLang="en-US" sz="1800" dirty="0"/>
              <a:t>Mädchen</a:t>
            </a:r>
          </a:p>
          <a:p>
            <a:pPr lvl="2"/>
            <a:r>
              <a:rPr lang="de-AT" altLang="en-US" sz="1600" dirty="0"/>
              <a:t>Gewalt auf Ebene individuelle Beziehungsgestaltung thematisiert </a:t>
            </a:r>
          </a:p>
          <a:p>
            <a:pPr lvl="2"/>
            <a:r>
              <a:rPr lang="de-AT" altLang="en-US" sz="1600" dirty="0"/>
              <a:t>Gibt keinen Status</a:t>
            </a:r>
          </a:p>
          <a:p>
            <a:pPr lvl="2"/>
            <a:r>
              <a:rPr lang="de-AT" altLang="en-US" sz="1600" dirty="0"/>
              <a:t>Opfer nicht negativ</a:t>
            </a:r>
          </a:p>
          <a:p>
            <a:pPr lvl="2"/>
            <a:r>
              <a:rPr lang="de-AT" altLang="en-US" sz="1600" dirty="0"/>
              <a:t>„wehrhafte Weiblichkeit“ </a:t>
            </a:r>
          </a:p>
          <a:p>
            <a:pPr lvl="2"/>
            <a:r>
              <a:rPr lang="de-AT" altLang="en-US" sz="1600" dirty="0"/>
              <a:t> „Gewalt braucht man nicht“</a:t>
            </a:r>
            <a:endParaRPr lang="en-US" altLang="en-US" sz="1600" dirty="0"/>
          </a:p>
        </p:txBody>
      </p:sp>
      <p:sp>
        <p:nvSpPr>
          <p:cNvPr id="25603" name="Titel 1"/>
          <p:cNvSpPr>
            <a:spLocks noGrp="1"/>
          </p:cNvSpPr>
          <p:nvPr>
            <p:ph type="title"/>
          </p:nvPr>
        </p:nvSpPr>
        <p:spPr>
          <a:xfrm>
            <a:off x="2479548" y="365125"/>
            <a:ext cx="6691884" cy="1325563"/>
          </a:xfrm>
        </p:spPr>
        <p:txBody>
          <a:bodyPr/>
          <a:lstStyle/>
          <a:p>
            <a:pPr algn="r"/>
            <a:r>
              <a:rPr lang="de-DE" altLang="en-US" sz="2000" b="1" dirty="0">
                <a:solidFill>
                  <a:srgbClr val="002060"/>
                </a:solidFill>
              </a:rPr>
              <a:t>„Bildungschancen und Geschlechterverständigung</a:t>
            </a:r>
            <a:br>
              <a:rPr lang="de-DE" altLang="en-US" sz="2000" b="1" dirty="0">
                <a:solidFill>
                  <a:srgbClr val="002060"/>
                </a:solidFill>
              </a:rPr>
            </a:br>
            <a:r>
              <a:rPr lang="de-DE" altLang="en-US" sz="2000" b="1" dirty="0">
                <a:solidFill>
                  <a:srgbClr val="002060"/>
                </a:solidFill>
              </a:rPr>
              <a:t> von Mädchen und Jungen </a:t>
            </a:r>
            <a:br>
              <a:rPr lang="de-DE" altLang="en-US" sz="2000" b="1" dirty="0">
                <a:solidFill>
                  <a:srgbClr val="002060"/>
                </a:solidFill>
              </a:rPr>
            </a:br>
            <a:r>
              <a:rPr lang="de-DE" altLang="en-US" sz="2000" b="1" dirty="0">
                <a:solidFill>
                  <a:srgbClr val="002060"/>
                </a:solidFill>
              </a:rPr>
              <a:t>mit eingeschränktem Bildungshintergrund“</a:t>
            </a:r>
            <a:br>
              <a:rPr lang="de-DE" altLang="en-US" sz="2000" b="1" dirty="0">
                <a:solidFill>
                  <a:srgbClr val="002060"/>
                </a:solidFill>
              </a:rPr>
            </a:br>
            <a:r>
              <a:rPr lang="de-DE" altLang="en-US" sz="1600" b="1" dirty="0">
                <a:solidFill>
                  <a:srgbClr val="002060"/>
                </a:solidFill>
              </a:rPr>
              <a:t>(</a:t>
            </a:r>
            <a:r>
              <a:rPr lang="de-DE" altLang="en-US" sz="1600" b="1" dirty="0" err="1">
                <a:solidFill>
                  <a:srgbClr val="002060"/>
                </a:solidFill>
              </a:rPr>
              <a:t>Helfferich</a:t>
            </a:r>
            <a:r>
              <a:rPr lang="de-DE" altLang="en-US" sz="1600" b="1" dirty="0">
                <a:solidFill>
                  <a:srgbClr val="002060"/>
                </a:solidFill>
              </a:rPr>
              <a:t>, Burda, Baßler, Pfeiffer, </a:t>
            </a:r>
            <a:r>
              <a:rPr lang="de-DE" altLang="en-US" sz="1600" b="1" dirty="0" err="1">
                <a:solidFill>
                  <a:srgbClr val="002060"/>
                </a:solidFill>
              </a:rPr>
              <a:t>Rißler</a:t>
            </a:r>
            <a:r>
              <a:rPr lang="de-DE" altLang="en-US" sz="1600" b="1" dirty="0">
                <a:solidFill>
                  <a:srgbClr val="002060"/>
                </a:solidFill>
              </a:rPr>
              <a:t>, Wagner 2009) </a:t>
            </a:r>
            <a:endParaRPr lang="en-US" altLang="en-US" sz="2000" b="1" dirty="0">
              <a:solidFill>
                <a:srgbClr val="002060"/>
              </a:solidFill>
            </a:endParaRPr>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17315766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Inhaltsplatzhalter 2"/>
          <p:cNvSpPr>
            <a:spLocks noGrp="1"/>
          </p:cNvSpPr>
          <p:nvPr>
            <p:ph idx="1"/>
          </p:nvPr>
        </p:nvSpPr>
        <p:spPr>
          <a:xfrm>
            <a:off x="2560320" y="2005012"/>
            <a:ext cx="7071360" cy="4351338"/>
          </a:xfrm>
        </p:spPr>
        <p:txBody>
          <a:bodyPr/>
          <a:lstStyle/>
          <a:p>
            <a:r>
              <a:rPr lang="en-US" altLang="en-US" sz="2400" dirty="0"/>
              <a:t>“Die </a:t>
            </a:r>
            <a:r>
              <a:rPr lang="de-DE" altLang="en-US" sz="2400" dirty="0"/>
              <a:t>Diskurse sind nicht dauerhaft festgeschrieben und Diskussionen zu dem gleichen Thema können in etwas höherem Alter ganz anders geführt werden – sofern bei den Jungen das Dilemma des ‚Machogehabes’ gelöst werden kann: </a:t>
            </a:r>
          </a:p>
          <a:p>
            <a:r>
              <a:rPr lang="de-DE" altLang="en-US" sz="2400" dirty="0"/>
              <a:t>Es dient zwar aktuell der Bearbeitung der sozialen Lage, beeinträchtigt aber perspektivisch nicht nur die bürgerlichen Berufschancen, sondern auch die Chancen bei Mädchen.“</a:t>
            </a:r>
            <a:endParaRPr lang="en-US" altLang="en-US" sz="2400" dirty="0"/>
          </a:p>
        </p:txBody>
      </p:sp>
      <p:sp>
        <p:nvSpPr>
          <p:cNvPr id="26627" name="Titel 1"/>
          <p:cNvSpPr>
            <a:spLocks noGrp="1"/>
          </p:cNvSpPr>
          <p:nvPr>
            <p:ph type="title"/>
          </p:nvPr>
        </p:nvSpPr>
        <p:spPr>
          <a:xfrm>
            <a:off x="2560320" y="365125"/>
            <a:ext cx="6611112" cy="1325563"/>
          </a:xfrm>
        </p:spPr>
        <p:txBody>
          <a:bodyPr/>
          <a:lstStyle/>
          <a:p>
            <a:pPr algn="r"/>
            <a:r>
              <a:rPr lang="de-DE" altLang="en-US" sz="2000" b="1" dirty="0">
                <a:solidFill>
                  <a:srgbClr val="002060"/>
                </a:solidFill>
              </a:rPr>
              <a:t>„Bildungschancen und Geschlechterverständigung</a:t>
            </a:r>
            <a:br>
              <a:rPr lang="de-DE" altLang="en-US" sz="2000" b="1" dirty="0">
                <a:solidFill>
                  <a:srgbClr val="002060"/>
                </a:solidFill>
              </a:rPr>
            </a:br>
            <a:r>
              <a:rPr lang="de-DE" altLang="en-US" sz="2000" b="1" dirty="0">
                <a:solidFill>
                  <a:srgbClr val="002060"/>
                </a:solidFill>
              </a:rPr>
              <a:t> von Mädchen und Jungen </a:t>
            </a:r>
            <a:br>
              <a:rPr lang="de-DE" altLang="en-US" sz="2000" b="1" dirty="0">
                <a:solidFill>
                  <a:srgbClr val="002060"/>
                </a:solidFill>
              </a:rPr>
            </a:br>
            <a:r>
              <a:rPr lang="de-DE" altLang="en-US" sz="2000" b="1" dirty="0">
                <a:solidFill>
                  <a:srgbClr val="002060"/>
                </a:solidFill>
              </a:rPr>
              <a:t>mit eingeschränktem Bildungshintergrund“</a:t>
            </a:r>
            <a:br>
              <a:rPr lang="de-DE" altLang="en-US" sz="2000" b="1" dirty="0">
                <a:solidFill>
                  <a:srgbClr val="002060"/>
                </a:solidFill>
              </a:rPr>
            </a:br>
            <a:r>
              <a:rPr lang="de-DE" altLang="en-US" sz="1600" b="1" dirty="0">
                <a:solidFill>
                  <a:srgbClr val="002060"/>
                </a:solidFill>
              </a:rPr>
              <a:t>(</a:t>
            </a:r>
            <a:r>
              <a:rPr lang="de-DE" altLang="en-US" sz="1600" b="1" dirty="0" err="1">
                <a:solidFill>
                  <a:srgbClr val="002060"/>
                </a:solidFill>
              </a:rPr>
              <a:t>Helfferich</a:t>
            </a:r>
            <a:r>
              <a:rPr lang="de-DE" altLang="en-US" sz="1600" b="1" dirty="0">
                <a:solidFill>
                  <a:srgbClr val="002060"/>
                </a:solidFill>
              </a:rPr>
              <a:t>, Burda, Baßler, Pfeiffer, </a:t>
            </a:r>
            <a:r>
              <a:rPr lang="de-DE" altLang="en-US" sz="1600" b="1" dirty="0" err="1">
                <a:solidFill>
                  <a:srgbClr val="002060"/>
                </a:solidFill>
              </a:rPr>
              <a:t>Rißler</a:t>
            </a:r>
            <a:r>
              <a:rPr lang="de-DE" altLang="en-US" sz="1600" b="1" dirty="0">
                <a:solidFill>
                  <a:srgbClr val="002060"/>
                </a:solidFill>
              </a:rPr>
              <a:t>, Wagner 2009) </a:t>
            </a:r>
            <a:endParaRPr lang="en-US" altLang="en-US" sz="2000" b="1" dirty="0">
              <a:solidFill>
                <a:srgbClr val="002060"/>
              </a:solidFill>
            </a:endParaRPr>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1082864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p:txBody>
          <a:bodyPr>
            <a:normAutofit fontScale="90000"/>
          </a:bodyPr>
          <a:lstStyle/>
          <a:p>
            <a:pPr algn="r"/>
            <a:r>
              <a:rPr lang="de-DE" altLang="en-US" sz="2400" b="1" dirty="0">
                <a:solidFill>
                  <a:srgbClr val="002060"/>
                </a:solidFill>
              </a:rPr>
              <a:t>Die Institution Schule im Spannungsfeld zwischen der Reproduktion traditioneller </a:t>
            </a:r>
            <a:br>
              <a:rPr lang="de-DE" altLang="en-US" sz="2400" b="1" dirty="0">
                <a:solidFill>
                  <a:srgbClr val="002060"/>
                </a:solidFill>
              </a:rPr>
            </a:br>
            <a:r>
              <a:rPr lang="de-DE" altLang="en-US" sz="2400" b="1" dirty="0">
                <a:solidFill>
                  <a:srgbClr val="002060"/>
                </a:solidFill>
              </a:rPr>
              <a:t>und Produktion zukunftsweisender </a:t>
            </a:r>
            <a:r>
              <a:rPr lang="de-DE" altLang="en-US" sz="2400" b="1" dirty="0" err="1">
                <a:solidFill>
                  <a:srgbClr val="002060"/>
                </a:solidFill>
              </a:rPr>
              <a:t>Männlichkeiten</a:t>
            </a:r>
            <a:r>
              <a:rPr lang="de-DE" altLang="en-US" sz="2400" b="1" dirty="0">
                <a:solidFill>
                  <a:srgbClr val="002060"/>
                </a:solidFill>
              </a:rPr>
              <a:t> </a:t>
            </a:r>
            <a:br>
              <a:rPr lang="de-DE" altLang="en-US" sz="2400" b="1" dirty="0">
                <a:solidFill>
                  <a:srgbClr val="002060"/>
                </a:solidFill>
              </a:rPr>
            </a:br>
            <a:r>
              <a:rPr lang="de-DE" altLang="en-US" sz="1800" b="1" dirty="0">
                <a:solidFill>
                  <a:srgbClr val="002060"/>
                </a:solidFill>
              </a:rPr>
              <a:t>(Lehner 2003)</a:t>
            </a:r>
            <a:endParaRPr lang="en-US" altLang="en-US" sz="2800" b="1" dirty="0">
              <a:solidFill>
                <a:srgbClr val="002060"/>
              </a:solidFill>
            </a:endParaRPr>
          </a:p>
        </p:txBody>
      </p:sp>
      <p:sp>
        <p:nvSpPr>
          <p:cNvPr id="28675" name="Inhaltsplatzhalter 2"/>
          <p:cNvSpPr>
            <a:spLocks noGrp="1"/>
          </p:cNvSpPr>
          <p:nvPr>
            <p:ph idx="1"/>
          </p:nvPr>
        </p:nvSpPr>
        <p:spPr>
          <a:xfrm>
            <a:off x="2515172" y="2433638"/>
            <a:ext cx="7010400" cy="3179762"/>
          </a:xfrm>
        </p:spPr>
        <p:txBody>
          <a:bodyPr/>
          <a:lstStyle/>
          <a:p>
            <a:r>
              <a:rPr lang="de-DE" altLang="en-US" sz="3200" dirty="0"/>
              <a:t>Struktur</a:t>
            </a:r>
          </a:p>
          <a:p>
            <a:endParaRPr lang="de-DE" altLang="en-US" sz="3200" dirty="0"/>
          </a:p>
          <a:p>
            <a:r>
              <a:rPr lang="de-DE" altLang="en-US" sz="3200" dirty="0"/>
              <a:t>Kommunikation</a:t>
            </a:r>
          </a:p>
          <a:p>
            <a:endParaRPr lang="de-DE" altLang="en-US" sz="3200" dirty="0"/>
          </a:p>
          <a:p>
            <a:r>
              <a:rPr lang="de-DE" altLang="en-US" sz="3200" dirty="0"/>
              <a:t>Inhalte</a:t>
            </a:r>
            <a:endParaRPr lang="en-US" altLang="en-US" dirty="0" smtClean="0"/>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3797036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2171700" y="1862964"/>
            <a:ext cx="7848600" cy="4176713"/>
          </a:xfrm>
        </p:spPr>
        <p:txBody>
          <a:bodyPr/>
          <a:lstStyle/>
          <a:p>
            <a:pPr algn="r"/>
            <a:r>
              <a:rPr lang="de-DE" altLang="en-US" sz="2400" dirty="0">
                <a:solidFill>
                  <a:srgbClr val="002060"/>
                </a:solidFill>
              </a:rPr>
              <a:t>„Lehrpläne welche die soziale und emotionale Bildung berücksichtigen, </a:t>
            </a:r>
            <a:br>
              <a:rPr lang="de-DE" altLang="en-US" sz="2400" dirty="0">
                <a:solidFill>
                  <a:srgbClr val="002060"/>
                </a:solidFill>
              </a:rPr>
            </a:br>
            <a:r>
              <a:rPr lang="de-DE" altLang="en-US" sz="2400" dirty="0">
                <a:solidFill>
                  <a:srgbClr val="002060"/>
                </a:solidFill>
              </a:rPr>
              <a:t>spielen eine Schlüsselrolle für die persönliche Entwicklung und tragen dazu bei, eine Kultur der Gewalt an Schulen zu verhindern. </a:t>
            </a:r>
            <a:br>
              <a:rPr lang="de-DE" altLang="en-US" sz="2400" dirty="0">
                <a:solidFill>
                  <a:srgbClr val="002060"/>
                </a:solidFill>
              </a:rPr>
            </a:br>
            <a:r>
              <a:rPr lang="de-DE" altLang="en-US" sz="2400" dirty="0">
                <a:solidFill>
                  <a:srgbClr val="002060"/>
                </a:solidFill>
              </a:rPr>
              <a:t>Ausreichend Unterrichtszeit </a:t>
            </a:r>
            <a:br>
              <a:rPr lang="de-DE" altLang="en-US" sz="2400" dirty="0">
                <a:solidFill>
                  <a:srgbClr val="002060"/>
                </a:solidFill>
              </a:rPr>
            </a:br>
            <a:r>
              <a:rPr lang="de-DE" altLang="en-US" sz="2400" dirty="0">
                <a:solidFill>
                  <a:srgbClr val="002060"/>
                </a:solidFill>
              </a:rPr>
              <a:t>für soziale und emotionale Bildung </a:t>
            </a:r>
            <a:br>
              <a:rPr lang="de-DE" altLang="en-US" sz="2400" dirty="0">
                <a:solidFill>
                  <a:srgbClr val="002060"/>
                </a:solidFill>
              </a:rPr>
            </a:br>
            <a:r>
              <a:rPr lang="de-DE" altLang="en-US" sz="2400" dirty="0">
                <a:solidFill>
                  <a:srgbClr val="002060"/>
                </a:solidFill>
              </a:rPr>
              <a:t>in allen europäischen Schulen </a:t>
            </a:r>
            <a:br>
              <a:rPr lang="de-DE" altLang="en-US" sz="2400" dirty="0">
                <a:solidFill>
                  <a:srgbClr val="002060"/>
                </a:solidFill>
              </a:rPr>
            </a:br>
            <a:r>
              <a:rPr lang="de-DE" altLang="en-US" sz="2400" dirty="0">
                <a:solidFill>
                  <a:srgbClr val="002060"/>
                </a:solidFill>
              </a:rPr>
              <a:t>ist ein wichtiger Erfolgsfaktor bei der Prävention von Mobbing und Gewalt an Schulen.“ </a:t>
            </a:r>
            <a:br>
              <a:rPr lang="de-DE" altLang="en-US" sz="2400" dirty="0">
                <a:solidFill>
                  <a:srgbClr val="002060"/>
                </a:solidFill>
              </a:rPr>
            </a:br>
            <a:r>
              <a:rPr lang="de-DE" altLang="en-US" sz="1800" dirty="0">
                <a:solidFill>
                  <a:srgbClr val="002060"/>
                </a:solidFill>
              </a:rPr>
              <a:t>(</a:t>
            </a:r>
            <a:r>
              <a:rPr lang="de-DE" altLang="en-US" sz="1800" dirty="0" err="1">
                <a:solidFill>
                  <a:srgbClr val="002060"/>
                </a:solidFill>
              </a:rPr>
              <a:t>Downes</a:t>
            </a:r>
            <a:r>
              <a:rPr lang="de-DE" altLang="en-US" sz="1800" dirty="0">
                <a:solidFill>
                  <a:srgbClr val="002060"/>
                </a:solidFill>
              </a:rPr>
              <a:t>, </a:t>
            </a:r>
            <a:r>
              <a:rPr lang="de-DE" altLang="en-US" sz="1800" dirty="0" err="1">
                <a:solidFill>
                  <a:srgbClr val="002060"/>
                </a:solidFill>
              </a:rPr>
              <a:t>Cefai</a:t>
            </a:r>
            <a:r>
              <a:rPr lang="de-DE" altLang="en-US" sz="1800" dirty="0">
                <a:solidFill>
                  <a:srgbClr val="002060"/>
                </a:solidFill>
              </a:rPr>
              <a:t> 2016)</a:t>
            </a:r>
            <a:endParaRPr lang="en-US" altLang="en-US" sz="1800" dirty="0">
              <a:solidFill>
                <a:srgbClr val="002060"/>
              </a:solidFill>
            </a:endParaRPr>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37427085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801624" y="529717"/>
            <a:ext cx="8333232" cy="1325563"/>
          </a:xfrm>
        </p:spPr>
        <p:txBody>
          <a:bodyPr/>
          <a:lstStyle/>
          <a:p>
            <a:pPr algn="r"/>
            <a:r>
              <a:rPr lang="de-AT" altLang="en-US" b="1" dirty="0" smtClean="0">
                <a:solidFill>
                  <a:srgbClr val="002060"/>
                </a:solidFill>
              </a:rPr>
              <a:t>Frühe </a:t>
            </a:r>
            <a:r>
              <a:rPr lang="de-AT" altLang="en-US" b="1" dirty="0" err="1" smtClean="0">
                <a:solidFill>
                  <a:srgbClr val="002060"/>
                </a:solidFill>
              </a:rPr>
              <a:t>SchulabgängerInnen</a:t>
            </a:r>
            <a:r>
              <a:rPr lang="de-AT" altLang="en-US" b="1" dirty="0" smtClean="0">
                <a:solidFill>
                  <a:srgbClr val="002060"/>
                </a:solidFill>
              </a:rPr>
              <a:t> in Österreich</a:t>
            </a:r>
            <a:endParaRPr lang="en-US" altLang="en-US" b="1" dirty="0" smtClean="0">
              <a:solidFill>
                <a:srgbClr val="002060"/>
              </a:solidFill>
            </a:endParaRPr>
          </a:p>
        </p:txBody>
      </p:sp>
      <p:sp>
        <p:nvSpPr>
          <p:cNvPr id="6147" name="Inhaltsplatzhalter 2"/>
          <p:cNvSpPr>
            <a:spLocks noGrp="1"/>
          </p:cNvSpPr>
          <p:nvPr>
            <p:ph idx="1"/>
          </p:nvPr>
        </p:nvSpPr>
        <p:spPr>
          <a:xfrm>
            <a:off x="2521458" y="2561655"/>
            <a:ext cx="7010400" cy="3468687"/>
          </a:xfrm>
        </p:spPr>
        <p:txBody>
          <a:bodyPr/>
          <a:lstStyle/>
          <a:p>
            <a:r>
              <a:rPr lang="de-DE" altLang="en-US" sz="2000" dirty="0"/>
              <a:t>EU: Jugendliche zwischen 18-24 Jahren, die keinen Bildungsabschluss höher als ISCED-3c haben </a:t>
            </a:r>
          </a:p>
          <a:p>
            <a:r>
              <a:rPr lang="de-DE" altLang="en-US" sz="2000" dirty="0"/>
              <a:t>„ … eine relativ heterogene Gruppe, die von Jugendlichen ohne Hauptschulabschluss bis hin zu Jugendlichen, die kurz vor der Matura bzw. dem Ende der Abschlussklasse ihre Bildungslaufbahn beenden, reicht. </a:t>
            </a:r>
          </a:p>
          <a:p>
            <a:r>
              <a:rPr lang="de-DE" altLang="en-US" sz="2000" dirty="0"/>
              <a:t>Ergänzt wird diese Gruppe durch </a:t>
            </a:r>
            <a:r>
              <a:rPr lang="de-DE" altLang="en-US" sz="2000" dirty="0" err="1"/>
              <a:t>MigrantInnen</a:t>
            </a:r>
            <a:r>
              <a:rPr lang="de-DE" altLang="en-US" sz="2000" dirty="0"/>
              <a:t> im selben Alter, deren ausländische Abschlüsse in Österreich (noch) nicht anerkannt worden sind. </a:t>
            </a:r>
            <a:r>
              <a:rPr lang="de-DE" altLang="en-US" sz="1600" dirty="0"/>
              <a:t>(Steiner 2009) </a:t>
            </a:r>
            <a:endParaRPr lang="en-US" altLang="en-US" sz="2000" dirty="0"/>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6528560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r>
              <a:rPr lang="en-US" dirty="0" smtClean="0"/>
              <a:t>www.dmoe-info.at</a:t>
            </a:r>
            <a:endParaRPr lang="en-US" dirty="0"/>
          </a:p>
        </p:txBody>
      </p:sp>
      <p:pic>
        <p:nvPicPr>
          <p:cNvPr id="1026" name="Picture 2"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0378" y="1556544"/>
            <a:ext cx="6580586" cy="4147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70321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en-US" smtClean="0"/>
              <a:t>www.dmoe-info.at</a:t>
            </a:r>
            <a:endParaRPr lang="en-US"/>
          </a:p>
        </p:txBody>
      </p:sp>
      <p:pic>
        <p:nvPicPr>
          <p:cNvPr id="2050" name="Picture 2"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1665" y="1787843"/>
            <a:ext cx="7839075" cy="202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feld 5"/>
          <p:cNvSpPr txBox="1">
            <a:spLocks noChangeArrowheads="1"/>
          </p:cNvSpPr>
          <p:nvPr/>
        </p:nvSpPr>
        <p:spPr bwMode="auto">
          <a:xfrm>
            <a:off x="2310384" y="4578677"/>
            <a:ext cx="757123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rgbClr val="777777"/>
              </a:buClr>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rgbClr val="777777"/>
              </a:buClr>
              <a:buFont typeface="Wingdings" panose="05000000000000000000" pitchFamily="2" charset="2"/>
              <a:buChar char="§"/>
              <a:defRPr sz="2800">
                <a:solidFill>
                  <a:schemeClr val="tx2"/>
                </a:solidFill>
                <a:latin typeface="Arial" panose="020B0604020202020204" pitchFamily="34" charset="0"/>
              </a:defRPr>
            </a:lvl2pPr>
            <a:lvl3pPr marL="1143000" indent="-228600">
              <a:spcBef>
                <a:spcPct val="20000"/>
              </a:spcBef>
              <a:buClr>
                <a:srgbClr val="777777"/>
              </a:buClr>
              <a:buFont typeface="Wingdings" panose="05000000000000000000" pitchFamily="2" charset="2"/>
              <a:buChar char="§"/>
              <a:defRPr sz="2400">
                <a:solidFill>
                  <a:schemeClr val="tx2"/>
                </a:solidFill>
                <a:latin typeface="Arial" panose="020B0604020202020204" pitchFamily="34" charset="0"/>
              </a:defRPr>
            </a:lvl3pPr>
            <a:lvl4pPr marL="1600200" indent="-228600">
              <a:spcBef>
                <a:spcPct val="20000"/>
              </a:spcBef>
              <a:buClr>
                <a:srgbClr val="777777"/>
              </a:buClr>
              <a:buFont typeface="Wingdings" panose="05000000000000000000" pitchFamily="2" charset="2"/>
              <a:buChar char="§"/>
              <a:defRPr sz="2000">
                <a:solidFill>
                  <a:schemeClr val="tx2"/>
                </a:solidFill>
                <a:latin typeface="Arial" panose="020B0604020202020204" pitchFamily="34" charset="0"/>
              </a:defRPr>
            </a:lvl4pPr>
            <a:lvl5pPr marL="2057400" indent="-228600">
              <a:spcBef>
                <a:spcPct val="20000"/>
              </a:spcBef>
              <a:buClr>
                <a:srgbClr val="777777"/>
              </a:buClr>
              <a:buFont typeface="Wingdings" panose="05000000000000000000" pitchFamily="2" charset="2"/>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9pPr>
          </a:lstStyle>
          <a:p>
            <a:pPr marL="0" indent="0">
              <a:spcBef>
                <a:spcPct val="0"/>
              </a:spcBef>
              <a:buClrTx/>
              <a:buNone/>
            </a:pPr>
            <a:r>
              <a:rPr lang="de-AT" altLang="en-US" sz="2000" dirty="0" smtClean="0"/>
              <a:t>Kinder </a:t>
            </a:r>
            <a:r>
              <a:rPr lang="de-AT" altLang="en-US" sz="2000" dirty="0"/>
              <a:t>von Eltern mit niedrigen Bildungsabschluss haben ein vielfach höheres Risiko aus dem Bildungsprozess auszusteigen</a:t>
            </a:r>
            <a:r>
              <a:rPr lang="de-AT" altLang="en-US" sz="1800" dirty="0"/>
              <a:t>.</a:t>
            </a:r>
            <a:endParaRPr lang="en-US" altLang="en-US" sz="1800" dirty="0"/>
          </a:p>
        </p:txBody>
      </p:sp>
    </p:spTree>
    <p:extLst>
      <p:ext uri="{BB962C8B-B14F-4D97-AF65-F5344CB8AC3E}">
        <p14:creationId xmlns:p14="http://schemas.microsoft.com/office/powerpoint/2010/main" val="170918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a:xfrm>
            <a:off x="1182562" y="365760"/>
            <a:ext cx="7812087" cy="1341438"/>
          </a:xfrm>
        </p:spPr>
        <p:txBody>
          <a:bodyPr/>
          <a:lstStyle/>
          <a:p>
            <a:pPr algn="r"/>
            <a:r>
              <a:rPr lang="de-AT" altLang="en-US" sz="3600" b="1" dirty="0">
                <a:solidFill>
                  <a:srgbClr val="002060"/>
                </a:solidFill>
              </a:rPr>
              <a:t>Geschlechterdifferenz </a:t>
            </a:r>
            <a:br>
              <a:rPr lang="de-AT" altLang="en-US" sz="3600" b="1" dirty="0">
                <a:solidFill>
                  <a:srgbClr val="002060"/>
                </a:solidFill>
              </a:rPr>
            </a:br>
            <a:r>
              <a:rPr lang="de-AT" altLang="en-US" sz="2400" b="1" dirty="0">
                <a:solidFill>
                  <a:srgbClr val="002060"/>
                </a:solidFill>
              </a:rPr>
              <a:t>(Nationaler Bildungsbericht 2015)</a:t>
            </a:r>
            <a:endParaRPr lang="en-US" altLang="en-US" sz="3600" b="1" dirty="0">
              <a:solidFill>
                <a:srgbClr val="002060"/>
              </a:solidFill>
            </a:endParaRPr>
          </a:p>
        </p:txBody>
      </p:sp>
      <p:sp>
        <p:nvSpPr>
          <p:cNvPr id="8195" name="Inhaltsplatzhalter 2"/>
          <p:cNvSpPr>
            <a:spLocks noGrp="1"/>
          </p:cNvSpPr>
          <p:nvPr>
            <p:ph idx="1"/>
          </p:nvPr>
        </p:nvSpPr>
        <p:spPr>
          <a:xfrm>
            <a:off x="2888933" y="1926019"/>
            <a:ext cx="7010400" cy="4391025"/>
          </a:xfrm>
        </p:spPr>
        <p:txBody>
          <a:bodyPr/>
          <a:lstStyle/>
          <a:p>
            <a:r>
              <a:rPr lang="de-AT" altLang="en-US" dirty="0" smtClean="0"/>
              <a:t>Sekundarstufe I</a:t>
            </a:r>
          </a:p>
          <a:p>
            <a:pPr lvl="1"/>
            <a:r>
              <a:rPr lang="de-AT" altLang="en-US" sz="2600" dirty="0"/>
              <a:t>AHS 		35% w	</a:t>
            </a:r>
            <a:r>
              <a:rPr lang="de-AT" altLang="en-US" sz="2600" dirty="0" smtClean="0"/>
              <a:t>	31</a:t>
            </a:r>
            <a:r>
              <a:rPr lang="de-AT" altLang="en-US" sz="2600" dirty="0"/>
              <a:t>% m</a:t>
            </a:r>
          </a:p>
          <a:p>
            <a:pPr lvl="1"/>
            <a:r>
              <a:rPr lang="de-AT" altLang="en-US" sz="2600" dirty="0" smtClean="0"/>
              <a:t>HS/NMS </a:t>
            </a:r>
            <a:r>
              <a:rPr lang="de-AT" altLang="en-US" sz="2600" dirty="0"/>
              <a:t>	62% w 	65% m</a:t>
            </a:r>
          </a:p>
          <a:p>
            <a:r>
              <a:rPr lang="de-AT" altLang="en-US" dirty="0" smtClean="0"/>
              <a:t>Sekundarstufe II</a:t>
            </a:r>
          </a:p>
          <a:p>
            <a:pPr lvl="1"/>
            <a:r>
              <a:rPr lang="de-AT" altLang="en-US" sz="2600" dirty="0"/>
              <a:t>PTS 		2% w		5% m</a:t>
            </a:r>
          </a:p>
          <a:p>
            <a:pPr lvl="1"/>
            <a:r>
              <a:rPr lang="de-AT" altLang="en-US" sz="2600" dirty="0"/>
              <a:t>BS		20% w	</a:t>
            </a:r>
            <a:r>
              <a:rPr lang="de-AT" altLang="en-US" sz="2600" dirty="0" smtClean="0"/>
              <a:t>	36</a:t>
            </a:r>
            <a:r>
              <a:rPr lang="de-AT" altLang="en-US" sz="2600" dirty="0"/>
              <a:t>% m</a:t>
            </a:r>
          </a:p>
          <a:p>
            <a:pPr lvl="1"/>
            <a:r>
              <a:rPr lang="de-AT" altLang="en-US" sz="2600" dirty="0"/>
              <a:t>BMS/Ges.-b. </a:t>
            </a:r>
            <a:r>
              <a:rPr lang="de-AT" altLang="en-US" sz="2600" dirty="0" smtClean="0"/>
              <a:t>	38</a:t>
            </a:r>
            <a:r>
              <a:rPr lang="de-AT" altLang="en-US" sz="2600" dirty="0"/>
              <a:t>% w 	30% m</a:t>
            </a:r>
          </a:p>
          <a:p>
            <a:pPr lvl="1"/>
            <a:r>
              <a:rPr lang="de-AT" altLang="en-US" sz="2600" dirty="0"/>
              <a:t>BHS/Kollegs  </a:t>
            </a:r>
            <a:r>
              <a:rPr lang="de-AT" altLang="en-US" sz="2600" dirty="0" smtClean="0"/>
              <a:t>	38</a:t>
            </a:r>
            <a:r>
              <a:rPr lang="de-AT" altLang="en-US" sz="2600" dirty="0"/>
              <a:t>% w 	30% m</a:t>
            </a:r>
          </a:p>
          <a:p>
            <a:pPr lvl="1"/>
            <a:r>
              <a:rPr lang="de-AT" altLang="en-US" sz="2600" dirty="0"/>
              <a:t>AHS		26% w	</a:t>
            </a:r>
            <a:r>
              <a:rPr lang="de-AT" altLang="en-US" sz="2600" dirty="0" smtClean="0"/>
              <a:t>	18</a:t>
            </a:r>
            <a:r>
              <a:rPr lang="de-AT" altLang="en-US" sz="2600" dirty="0"/>
              <a:t>% m</a:t>
            </a:r>
          </a:p>
          <a:p>
            <a:pPr lvl="1"/>
            <a:endParaRPr lang="en-US" altLang="en-US" dirty="0" smtClean="0"/>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39728066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a:xfrm>
            <a:off x="682752" y="511429"/>
            <a:ext cx="8333232" cy="1325563"/>
          </a:xfrm>
        </p:spPr>
        <p:txBody>
          <a:bodyPr/>
          <a:lstStyle/>
          <a:p>
            <a:pPr algn="r"/>
            <a:r>
              <a:rPr lang="de-AT" altLang="en-US" sz="3600" b="1" dirty="0">
                <a:solidFill>
                  <a:srgbClr val="002060"/>
                </a:solidFill>
              </a:rPr>
              <a:t>Typen früher </a:t>
            </a:r>
            <a:r>
              <a:rPr lang="de-AT" altLang="en-US" sz="3600" b="1" dirty="0" err="1">
                <a:solidFill>
                  <a:srgbClr val="002060"/>
                </a:solidFill>
              </a:rPr>
              <a:t>SchulabgängerInnen</a:t>
            </a:r>
            <a:r>
              <a:rPr lang="de-AT" altLang="en-US" sz="3600" b="1" dirty="0">
                <a:solidFill>
                  <a:srgbClr val="002060"/>
                </a:solidFill>
              </a:rPr>
              <a:t> </a:t>
            </a:r>
            <a:br>
              <a:rPr lang="de-AT" altLang="en-US" sz="3600" b="1" dirty="0">
                <a:solidFill>
                  <a:srgbClr val="002060"/>
                </a:solidFill>
              </a:rPr>
            </a:br>
            <a:r>
              <a:rPr lang="de-AT" altLang="en-US" sz="2400" b="1" dirty="0">
                <a:solidFill>
                  <a:srgbClr val="002060"/>
                </a:solidFill>
              </a:rPr>
              <a:t>(</a:t>
            </a:r>
            <a:r>
              <a:rPr lang="de-AT" altLang="en-US" sz="2400" b="1" dirty="0" err="1">
                <a:solidFill>
                  <a:srgbClr val="002060"/>
                </a:solidFill>
              </a:rPr>
              <a:t>Nairz</a:t>
            </a:r>
            <a:r>
              <a:rPr lang="de-AT" altLang="en-US" sz="2400" b="1" dirty="0">
                <a:solidFill>
                  <a:srgbClr val="002060"/>
                </a:solidFill>
              </a:rPr>
              <a:t>-Wirth 2010)</a:t>
            </a:r>
            <a:endParaRPr lang="en-US" altLang="en-US" sz="2400" b="1" dirty="0">
              <a:solidFill>
                <a:srgbClr val="002060"/>
              </a:solidFill>
            </a:endParaRPr>
          </a:p>
        </p:txBody>
      </p:sp>
      <p:sp>
        <p:nvSpPr>
          <p:cNvPr id="11267" name="Inhaltsplatzhalter 2"/>
          <p:cNvSpPr>
            <a:spLocks noGrp="1"/>
          </p:cNvSpPr>
          <p:nvPr>
            <p:ph idx="1"/>
          </p:nvPr>
        </p:nvSpPr>
        <p:spPr>
          <a:xfrm>
            <a:off x="3048000" y="1905001"/>
            <a:ext cx="7010400" cy="3540125"/>
          </a:xfrm>
        </p:spPr>
        <p:txBody>
          <a:bodyPr/>
          <a:lstStyle/>
          <a:p>
            <a:r>
              <a:rPr lang="de-AT" altLang="en-US" smtClean="0"/>
              <a:t>Der/die Ressourcenarme</a:t>
            </a:r>
          </a:p>
          <a:p>
            <a:r>
              <a:rPr lang="de-AT" altLang="en-US" smtClean="0"/>
              <a:t>Der/die Privilegierte</a:t>
            </a:r>
          </a:p>
          <a:p>
            <a:r>
              <a:rPr lang="de-AT" altLang="en-US" smtClean="0"/>
              <a:t>Der/die Lernbeeinträchtigte</a:t>
            </a:r>
          </a:p>
          <a:p>
            <a:r>
              <a:rPr lang="de-AT" altLang="en-US" smtClean="0"/>
              <a:t>Der/die Orientierungslose</a:t>
            </a:r>
          </a:p>
          <a:p>
            <a:r>
              <a:rPr lang="de-AT" altLang="en-US" smtClean="0"/>
              <a:t>Der/die Realitätsflüchtige</a:t>
            </a:r>
          </a:p>
          <a:p>
            <a:r>
              <a:rPr lang="de-AT" altLang="en-US" smtClean="0"/>
              <a:t>Der/die Unangepasste</a:t>
            </a:r>
            <a:endParaRPr lang="en-US" altLang="en-US" smtClean="0"/>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39866722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2724851" y="381000"/>
            <a:ext cx="6333806" cy="1351281"/>
          </a:xfrm>
        </p:spPr>
        <p:txBody>
          <a:bodyPr/>
          <a:lstStyle/>
          <a:p>
            <a:pPr algn="r"/>
            <a:r>
              <a:rPr lang="de-AT" altLang="en-US" b="1" dirty="0" err="1" smtClean="0">
                <a:solidFill>
                  <a:srgbClr val="002060"/>
                </a:solidFill>
              </a:rPr>
              <a:t>Bullying</a:t>
            </a:r>
            <a:r>
              <a:rPr lang="de-AT" altLang="en-US" b="1" dirty="0" smtClean="0">
                <a:solidFill>
                  <a:srgbClr val="002060"/>
                </a:solidFill>
              </a:rPr>
              <a:t>/Mobbing </a:t>
            </a:r>
            <a:r>
              <a:rPr lang="de-AT" altLang="en-US" b="1" dirty="0" smtClean="0">
                <a:solidFill>
                  <a:srgbClr val="002060"/>
                </a:solidFill>
              </a:rPr>
              <a:t> </a:t>
            </a:r>
            <a:r>
              <a:rPr lang="de-AT" altLang="en-US" b="1" dirty="0" smtClean="0">
                <a:solidFill>
                  <a:srgbClr val="002060"/>
                </a:solidFill>
              </a:rPr>
              <a:t/>
            </a:r>
            <a:br>
              <a:rPr lang="de-AT" altLang="en-US" b="1" dirty="0" smtClean="0">
                <a:solidFill>
                  <a:srgbClr val="002060"/>
                </a:solidFill>
              </a:rPr>
            </a:br>
            <a:r>
              <a:rPr lang="de-AT" altLang="en-US" sz="3200" b="1" dirty="0" smtClean="0">
                <a:solidFill>
                  <a:srgbClr val="002060"/>
                </a:solidFill>
              </a:rPr>
              <a:t>HBSC (2016) </a:t>
            </a:r>
            <a:endParaRPr lang="en-US" altLang="en-US" sz="3200" b="1" dirty="0" smtClean="0">
              <a:solidFill>
                <a:srgbClr val="002060"/>
              </a:solidFill>
            </a:endParaRP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926744724"/>
              </p:ext>
            </p:extLst>
          </p:nvPr>
        </p:nvGraphicFramePr>
        <p:xfrm>
          <a:off x="2590800" y="3524251"/>
          <a:ext cx="7010400" cy="1482724"/>
        </p:xfrm>
        <a:graphic>
          <a:graphicData uri="http://schemas.openxmlformats.org/drawingml/2006/table">
            <a:tbl>
              <a:tblPr firstRow="1" bandRow="1">
                <a:tableStyleId>{5C22544A-7EE6-4342-B048-85BDC9FD1C3A}</a:tableStyleId>
              </a:tblPr>
              <a:tblGrid>
                <a:gridCol w="1763922">
                  <a:extLst>
                    <a:ext uri="{9D8B030D-6E8A-4147-A177-3AD203B41FA5}">
                      <a16:colId xmlns:a16="http://schemas.microsoft.com/office/drawing/2014/main" val="3970018992"/>
                    </a:ext>
                  </a:extLst>
                </a:gridCol>
                <a:gridCol w="1741278">
                  <a:extLst>
                    <a:ext uri="{9D8B030D-6E8A-4147-A177-3AD203B41FA5}">
                      <a16:colId xmlns:a16="http://schemas.microsoft.com/office/drawing/2014/main" val="3888742727"/>
                    </a:ext>
                  </a:extLst>
                </a:gridCol>
                <a:gridCol w="1752600">
                  <a:extLst>
                    <a:ext uri="{9D8B030D-6E8A-4147-A177-3AD203B41FA5}">
                      <a16:colId xmlns:a16="http://schemas.microsoft.com/office/drawing/2014/main" val="2521098391"/>
                    </a:ext>
                  </a:extLst>
                </a:gridCol>
                <a:gridCol w="1752600">
                  <a:extLst>
                    <a:ext uri="{9D8B030D-6E8A-4147-A177-3AD203B41FA5}">
                      <a16:colId xmlns:a16="http://schemas.microsoft.com/office/drawing/2014/main" val="2411008950"/>
                    </a:ext>
                  </a:extLst>
                </a:gridCol>
              </a:tblGrid>
              <a:tr h="370681">
                <a:tc>
                  <a:txBody>
                    <a:bodyPr/>
                    <a:lstStyle/>
                    <a:p>
                      <a:r>
                        <a:rPr lang="de-AT" sz="1800" dirty="0" smtClean="0"/>
                        <a:t>Täter*innen</a:t>
                      </a:r>
                      <a:endParaRPr lang="en-US" sz="1800" dirty="0"/>
                    </a:p>
                  </a:txBody>
                  <a:tcPr marT="45700" marB="45700"/>
                </a:tc>
                <a:tc>
                  <a:txBody>
                    <a:bodyPr/>
                    <a:lstStyle/>
                    <a:p>
                      <a:endParaRPr lang="en-US" sz="1800" dirty="0"/>
                    </a:p>
                  </a:txBody>
                  <a:tcPr marT="45700" marB="45700"/>
                </a:tc>
                <a:tc>
                  <a:txBody>
                    <a:bodyPr/>
                    <a:lstStyle/>
                    <a:p>
                      <a:endParaRPr lang="en-US" sz="1800" dirty="0"/>
                    </a:p>
                  </a:txBody>
                  <a:tcPr marT="45700" marB="45700"/>
                </a:tc>
                <a:tc>
                  <a:txBody>
                    <a:bodyPr/>
                    <a:lstStyle/>
                    <a:p>
                      <a:endParaRPr lang="en-US" sz="1800"/>
                    </a:p>
                  </a:txBody>
                  <a:tcPr marT="45700" marB="45700"/>
                </a:tc>
                <a:extLst>
                  <a:ext uri="{0D108BD9-81ED-4DB2-BD59-A6C34878D82A}">
                    <a16:rowId xmlns:a16="http://schemas.microsoft.com/office/drawing/2014/main" val="2462487679"/>
                  </a:ext>
                </a:extLst>
              </a:tr>
              <a:tr h="370681">
                <a:tc>
                  <a:txBody>
                    <a:bodyPr/>
                    <a:lstStyle/>
                    <a:p>
                      <a:endParaRPr lang="en-US" sz="1800" dirty="0"/>
                    </a:p>
                  </a:txBody>
                  <a:tcPr marT="45700" marB="45700"/>
                </a:tc>
                <a:tc>
                  <a:txBody>
                    <a:bodyPr/>
                    <a:lstStyle/>
                    <a:p>
                      <a:r>
                        <a:rPr lang="de-AT" sz="1800" dirty="0" smtClean="0"/>
                        <a:t>11 Jahre</a:t>
                      </a:r>
                      <a:endParaRPr lang="en-US" sz="1800" dirty="0"/>
                    </a:p>
                  </a:txBody>
                  <a:tcPr marT="45700" marB="45700"/>
                </a:tc>
                <a:tc>
                  <a:txBody>
                    <a:bodyPr/>
                    <a:lstStyle/>
                    <a:p>
                      <a:r>
                        <a:rPr lang="de-AT" sz="1800" dirty="0" smtClean="0"/>
                        <a:t>12 Jahre</a:t>
                      </a:r>
                      <a:endParaRPr lang="en-US" sz="1800" dirty="0"/>
                    </a:p>
                  </a:txBody>
                  <a:tcPr marT="45700" marB="45700"/>
                </a:tc>
                <a:tc>
                  <a:txBody>
                    <a:bodyPr/>
                    <a:lstStyle/>
                    <a:p>
                      <a:r>
                        <a:rPr lang="de-AT" sz="1800" dirty="0" smtClean="0"/>
                        <a:t>13 Jahre</a:t>
                      </a:r>
                      <a:endParaRPr lang="en-US" sz="1800" dirty="0"/>
                    </a:p>
                  </a:txBody>
                  <a:tcPr marT="45700" marB="45700"/>
                </a:tc>
                <a:extLst>
                  <a:ext uri="{0D108BD9-81ED-4DB2-BD59-A6C34878D82A}">
                    <a16:rowId xmlns:a16="http://schemas.microsoft.com/office/drawing/2014/main" val="729524050"/>
                  </a:ext>
                </a:extLst>
              </a:tr>
              <a:tr h="370681">
                <a:tc>
                  <a:txBody>
                    <a:bodyPr/>
                    <a:lstStyle/>
                    <a:p>
                      <a:r>
                        <a:rPr lang="de-AT" sz="1800" dirty="0" smtClean="0"/>
                        <a:t>Mädchen</a:t>
                      </a:r>
                      <a:endParaRPr lang="en-US" sz="1800" dirty="0"/>
                    </a:p>
                  </a:txBody>
                  <a:tcPr marT="45700" marB="45700"/>
                </a:tc>
                <a:tc>
                  <a:txBody>
                    <a:bodyPr/>
                    <a:lstStyle/>
                    <a:p>
                      <a:r>
                        <a:rPr lang="de-AT" sz="1800" dirty="0" smtClean="0"/>
                        <a:t>7%</a:t>
                      </a:r>
                      <a:endParaRPr lang="en-US" sz="1800" dirty="0"/>
                    </a:p>
                  </a:txBody>
                  <a:tcPr marT="45700" marB="45700"/>
                </a:tc>
                <a:tc>
                  <a:txBody>
                    <a:bodyPr/>
                    <a:lstStyle/>
                    <a:p>
                      <a:r>
                        <a:rPr lang="de-AT" sz="1800" dirty="0" smtClean="0"/>
                        <a:t>13%</a:t>
                      </a:r>
                      <a:endParaRPr lang="en-US" sz="1800" dirty="0"/>
                    </a:p>
                  </a:txBody>
                  <a:tcPr marT="45700" marB="45700"/>
                </a:tc>
                <a:tc>
                  <a:txBody>
                    <a:bodyPr/>
                    <a:lstStyle/>
                    <a:p>
                      <a:r>
                        <a:rPr lang="de-AT" sz="1800" dirty="0" smtClean="0"/>
                        <a:t>13%</a:t>
                      </a:r>
                      <a:endParaRPr lang="en-US" sz="1800" dirty="0"/>
                    </a:p>
                  </a:txBody>
                  <a:tcPr marT="45700" marB="45700"/>
                </a:tc>
                <a:extLst>
                  <a:ext uri="{0D108BD9-81ED-4DB2-BD59-A6C34878D82A}">
                    <a16:rowId xmlns:a16="http://schemas.microsoft.com/office/drawing/2014/main" val="2412802106"/>
                  </a:ext>
                </a:extLst>
              </a:tr>
              <a:tr h="370681">
                <a:tc>
                  <a:txBody>
                    <a:bodyPr/>
                    <a:lstStyle/>
                    <a:p>
                      <a:r>
                        <a:rPr lang="de-AT" sz="1800" dirty="0" smtClean="0"/>
                        <a:t>Burschen</a:t>
                      </a:r>
                      <a:endParaRPr lang="en-US" sz="1800" dirty="0"/>
                    </a:p>
                  </a:txBody>
                  <a:tcPr marT="45700" marB="45700"/>
                </a:tc>
                <a:tc>
                  <a:txBody>
                    <a:bodyPr/>
                    <a:lstStyle/>
                    <a:p>
                      <a:r>
                        <a:rPr lang="de-AT" sz="1800" dirty="0" smtClean="0"/>
                        <a:t>16%</a:t>
                      </a:r>
                      <a:endParaRPr lang="en-US" sz="1800" dirty="0"/>
                    </a:p>
                  </a:txBody>
                  <a:tcPr marT="45700" marB="45700"/>
                </a:tc>
                <a:tc>
                  <a:txBody>
                    <a:bodyPr/>
                    <a:lstStyle/>
                    <a:p>
                      <a:r>
                        <a:rPr lang="de-AT" sz="1800" dirty="0" smtClean="0"/>
                        <a:t>28%</a:t>
                      </a:r>
                      <a:endParaRPr lang="en-US" sz="1800" dirty="0"/>
                    </a:p>
                  </a:txBody>
                  <a:tcPr marT="45700" marB="45700"/>
                </a:tc>
                <a:tc>
                  <a:txBody>
                    <a:bodyPr/>
                    <a:lstStyle/>
                    <a:p>
                      <a:r>
                        <a:rPr lang="de-AT" sz="1800" dirty="0" smtClean="0"/>
                        <a:t>32%</a:t>
                      </a:r>
                      <a:endParaRPr lang="en-US" sz="1800" dirty="0"/>
                    </a:p>
                  </a:txBody>
                  <a:tcPr marT="45700" marB="45700"/>
                </a:tc>
                <a:extLst>
                  <a:ext uri="{0D108BD9-81ED-4DB2-BD59-A6C34878D82A}">
                    <a16:rowId xmlns:a16="http://schemas.microsoft.com/office/drawing/2014/main" val="1271795864"/>
                  </a:ext>
                </a:extLst>
              </a:tr>
            </a:tbl>
          </a:graphicData>
        </a:graphic>
      </p:graphicFrame>
      <p:graphicFrame>
        <p:nvGraphicFramePr>
          <p:cNvPr id="5" name="Tabelle 4"/>
          <p:cNvGraphicFramePr>
            <a:graphicFrameLocks noGrp="1"/>
          </p:cNvGraphicFramePr>
          <p:nvPr>
            <p:extLst>
              <p:ext uri="{D42A27DB-BD31-4B8C-83A1-F6EECF244321}">
                <p14:modId xmlns:p14="http://schemas.microsoft.com/office/powerpoint/2010/main" val="1249282362"/>
              </p:ext>
            </p:extLst>
          </p:nvPr>
        </p:nvGraphicFramePr>
        <p:xfrm>
          <a:off x="2590800" y="1949769"/>
          <a:ext cx="7010400" cy="1482724"/>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366263029"/>
                    </a:ext>
                  </a:extLst>
                </a:gridCol>
                <a:gridCol w="1752600">
                  <a:extLst>
                    <a:ext uri="{9D8B030D-6E8A-4147-A177-3AD203B41FA5}">
                      <a16:colId xmlns:a16="http://schemas.microsoft.com/office/drawing/2014/main" val="3815954496"/>
                    </a:ext>
                  </a:extLst>
                </a:gridCol>
                <a:gridCol w="1752600">
                  <a:extLst>
                    <a:ext uri="{9D8B030D-6E8A-4147-A177-3AD203B41FA5}">
                      <a16:colId xmlns:a16="http://schemas.microsoft.com/office/drawing/2014/main" val="1481030197"/>
                    </a:ext>
                  </a:extLst>
                </a:gridCol>
                <a:gridCol w="1752600">
                  <a:extLst>
                    <a:ext uri="{9D8B030D-6E8A-4147-A177-3AD203B41FA5}">
                      <a16:colId xmlns:a16="http://schemas.microsoft.com/office/drawing/2014/main" val="2702042589"/>
                    </a:ext>
                  </a:extLst>
                </a:gridCol>
              </a:tblGrid>
              <a:tr h="370681">
                <a:tc>
                  <a:txBody>
                    <a:bodyPr/>
                    <a:lstStyle/>
                    <a:p>
                      <a:r>
                        <a:rPr lang="de-AT" sz="1800" dirty="0" smtClean="0"/>
                        <a:t>Opfer</a:t>
                      </a:r>
                      <a:endParaRPr lang="en-US" sz="1800" dirty="0"/>
                    </a:p>
                  </a:txBody>
                  <a:tcPr marT="45700" marB="45700"/>
                </a:tc>
                <a:tc>
                  <a:txBody>
                    <a:bodyPr/>
                    <a:lstStyle/>
                    <a:p>
                      <a:endParaRPr lang="en-US" sz="1800" dirty="0"/>
                    </a:p>
                  </a:txBody>
                  <a:tcPr marT="45700" marB="45700"/>
                </a:tc>
                <a:tc>
                  <a:txBody>
                    <a:bodyPr/>
                    <a:lstStyle/>
                    <a:p>
                      <a:endParaRPr lang="en-US" sz="1800"/>
                    </a:p>
                  </a:txBody>
                  <a:tcPr marT="45700" marB="45700"/>
                </a:tc>
                <a:tc>
                  <a:txBody>
                    <a:bodyPr/>
                    <a:lstStyle/>
                    <a:p>
                      <a:endParaRPr lang="en-US" sz="1800"/>
                    </a:p>
                  </a:txBody>
                  <a:tcPr marT="45700" marB="45700"/>
                </a:tc>
                <a:extLst>
                  <a:ext uri="{0D108BD9-81ED-4DB2-BD59-A6C34878D82A}">
                    <a16:rowId xmlns:a16="http://schemas.microsoft.com/office/drawing/2014/main" val="2816132228"/>
                  </a:ext>
                </a:extLst>
              </a:tr>
              <a:tr h="370681">
                <a:tc>
                  <a:txBody>
                    <a:bodyPr/>
                    <a:lstStyle/>
                    <a:p>
                      <a:endParaRPr lang="en-US" sz="1800"/>
                    </a:p>
                  </a:txBody>
                  <a:tcPr marT="45700" marB="45700"/>
                </a:tc>
                <a:tc>
                  <a:txBody>
                    <a:bodyPr/>
                    <a:lstStyle/>
                    <a:p>
                      <a:r>
                        <a:rPr lang="de-AT" sz="1800" dirty="0" smtClean="0"/>
                        <a:t>11 Jahre</a:t>
                      </a:r>
                      <a:endParaRPr lang="en-US" sz="1800" dirty="0"/>
                    </a:p>
                  </a:txBody>
                  <a:tcPr marT="45700" marB="45700"/>
                </a:tc>
                <a:tc>
                  <a:txBody>
                    <a:bodyPr/>
                    <a:lstStyle/>
                    <a:p>
                      <a:r>
                        <a:rPr lang="de-AT" sz="1800" dirty="0" smtClean="0"/>
                        <a:t>12 Jahre</a:t>
                      </a:r>
                      <a:endParaRPr lang="en-US" sz="1800" dirty="0"/>
                    </a:p>
                  </a:txBody>
                  <a:tcPr marT="45700" marB="45700"/>
                </a:tc>
                <a:tc>
                  <a:txBody>
                    <a:bodyPr/>
                    <a:lstStyle/>
                    <a:p>
                      <a:r>
                        <a:rPr lang="de-AT" sz="1800" dirty="0" smtClean="0"/>
                        <a:t>13 Jahre</a:t>
                      </a:r>
                      <a:endParaRPr lang="en-US" sz="1800" dirty="0"/>
                    </a:p>
                  </a:txBody>
                  <a:tcPr marT="45700" marB="45700"/>
                </a:tc>
                <a:extLst>
                  <a:ext uri="{0D108BD9-81ED-4DB2-BD59-A6C34878D82A}">
                    <a16:rowId xmlns:a16="http://schemas.microsoft.com/office/drawing/2014/main" val="2004982612"/>
                  </a:ext>
                </a:extLst>
              </a:tr>
              <a:tr h="370681">
                <a:tc>
                  <a:txBody>
                    <a:bodyPr/>
                    <a:lstStyle/>
                    <a:p>
                      <a:r>
                        <a:rPr lang="de-AT" sz="1800" dirty="0" smtClean="0"/>
                        <a:t>Mädchen</a:t>
                      </a:r>
                      <a:endParaRPr lang="en-US" sz="1800" dirty="0"/>
                    </a:p>
                  </a:txBody>
                  <a:tcPr marT="45700" marB="45700"/>
                </a:tc>
                <a:tc>
                  <a:txBody>
                    <a:bodyPr/>
                    <a:lstStyle/>
                    <a:p>
                      <a:r>
                        <a:rPr lang="de-AT" sz="1800" dirty="0" smtClean="0"/>
                        <a:t>16%</a:t>
                      </a:r>
                      <a:endParaRPr lang="en-US" sz="1800" dirty="0"/>
                    </a:p>
                  </a:txBody>
                  <a:tcPr marT="45700" marB="45700"/>
                </a:tc>
                <a:tc>
                  <a:txBody>
                    <a:bodyPr/>
                    <a:lstStyle/>
                    <a:p>
                      <a:r>
                        <a:rPr lang="de-AT" sz="1800" dirty="0" smtClean="0"/>
                        <a:t>16%</a:t>
                      </a:r>
                      <a:endParaRPr lang="en-US" sz="1800" dirty="0"/>
                    </a:p>
                  </a:txBody>
                  <a:tcPr marT="45700" marB="45700"/>
                </a:tc>
                <a:tc>
                  <a:txBody>
                    <a:bodyPr/>
                    <a:lstStyle/>
                    <a:p>
                      <a:r>
                        <a:rPr lang="de-AT" sz="1800" dirty="0" smtClean="0"/>
                        <a:t>9%</a:t>
                      </a:r>
                      <a:endParaRPr lang="en-US" sz="1800" dirty="0"/>
                    </a:p>
                  </a:txBody>
                  <a:tcPr marT="45700" marB="45700"/>
                </a:tc>
                <a:extLst>
                  <a:ext uri="{0D108BD9-81ED-4DB2-BD59-A6C34878D82A}">
                    <a16:rowId xmlns:a16="http://schemas.microsoft.com/office/drawing/2014/main" val="3833467233"/>
                  </a:ext>
                </a:extLst>
              </a:tr>
              <a:tr h="370681">
                <a:tc>
                  <a:txBody>
                    <a:bodyPr/>
                    <a:lstStyle/>
                    <a:p>
                      <a:r>
                        <a:rPr lang="de-AT" sz="1800" dirty="0" smtClean="0"/>
                        <a:t>Burschen</a:t>
                      </a:r>
                      <a:endParaRPr lang="en-US" sz="1800" dirty="0"/>
                    </a:p>
                  </a:txBody>
                  <a:tcPr marT="45700" marB="45700"/>
                </a:tc>
                <a:tc>
                  <a:txBody>
                    <a:bodyPr/>
                    <a:lstStyle/>
                    <a:p>
                      <a:r>
                        <a:rPr lang="de-AT" sz="1800" dirty="0" smtClean="0"/>
                        <a:t>20%</a:t>
                      </a:r>
                      <a:endParaRPr lang="en-US" sz="1800" dirty="0"/>
                    </a:p>
                  </a:txBody>
                  <a:tcPr marT="45700" marB="45700"/>
                </a:tc>
                <a:tc>
                  <a:txBody>
                    <a:bodyPr/>
                    <a:lstStyle/>
                    <a:p>
                      <a:r>
                        <a:rPr lang="de-AT" sz="1800" dirty="0" smtClean="0"/>
                        <a:t>25%</a:t>
                      </a:r>
                      <a:endParaRPr lang="en-US" sz="1800" dirty="0"/>
                    </a:p>
                  </a:txBody>
                  <a:tcPr marT="45700" marB="45700"/>
                </a:tc>
                <a:tc>
                  <a:txBody>
                    <a:bodyPr/>
                    <a:lstStyle/>
                    <a:p>
                      <a:r>
                        <a:rPr lang="de-AT" sz="1800" dirty="0" smtClean="0"/>
                        <a:t>19%</a:t>
                      </a:r>
                      <a:endParaRPr lang="en-US" sz="1800" dirty="0"/>
                    </a:p>
                  </a:txBody>
                  <a:tcPr marT="45700" marB="45700"/>
                </a:tc>
                <a:extLst>
                  <a:ext uri="{0D108BD9-81ED-4DB2-BD59-A6C34878D82A}">
                    <a16:rowId xmlns:a16="http://schemas.microsoft.com/office/drawing/2014/main" val="3667260306"/>
                  </a:ext>
                </a:extLst>
              </a:tr>
            </a:tbl>
          </a:graphicData>
        </a:graphic>
      </p:graphicFrame>
      <p:sp>
        <p:nvSpPr>
          <p:cNvPr id="12345" name="Textfeld 5"/>
          <p:cNvSpPr txBox="1">
            <a:spLocks noChangeArrowheads="1"/>
          </p:cNvSpPr>
          <p:nvPr/>
        </p:nvSpPr>
        <p:spPr bwMode="auto">
          <a:xfrm>
            <a:off x="2724851" y="5275263"/>
            <a:ext cx="701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rgbClr val="777777"/>
              </a:buClr>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rgbClr val="777777"/>
              </a:buClr>
              <a:buFont typeface="Wingdings" panose="05000000000000000000" pitchFamily="2" charset="2"/>
              <a:buChar char="§"/>
              <a:defRPr sz="2800">
                <a:solidFill>
                  <a:schemeClr val="tx2"/>
                </a:solidFill>
                <a:latin typeface="Arial" panose="020B0604020202020204" pitchFamily="34" charset="0"/>
              </a:defRPr>
            </a:lvl2pPr>
            <a:lvl3pPr marL="1143000" indent="-228600">
              <a:spcBef>
                <a:spcPct val="20000"/>
              </a:spcBef>
              <a:buClr>
                <a:srgbClr val="777777"/>
              </a:buClr>
              <a:buFont typeface="Wingdings" panose="05000000000000000000" pitchFamily="2" charset="2"/>
              <a:buChar char="§"/>
              <a:defRPr sz="2400">
                <a:solidFill>
                  <a:schemeClr val="tx2"/>
                </a:solidFill>
                <a:latin typeface="Arial" panose="020B0604020202020204" pitchFamily="34" charset="0"/>
              </a:defRPr>
            </a:lvl3pPr>
            <a:lvl4pPr marL="1600200" indent="-228600">
              <a:spcBef>
                <a:spcPct val="20000"/>
              </a:spcBef>
              <a:buClr>
                <a:srgbClr val="777777"/>
              </a:buClr>
              <a:buFont typeface="Wingdings" panose="05000000000000000000" pitchFamily="2" charset="2"/>
              <a:buChar char="§"/>
              <a:defRPr sz="2000">
                <a:solidFill>
                  <a:schemeClr val="tx2"/>
                </a:solidFill>
                <a:latin typeface="Arial" panose="020B0604020202020204" pitchFamily="34" charset="0"/>
              </a:defRPr>
            </a:lvl4pPr>
            <a:lvl5pPr marL="2057400" indent="-228600">
              <a:spcBef>
                <a:spcPct val="20000"/>
              </a:spcBef>
              <a:buClr>
                <a:srgbClr val="777777"/>
              </a:buClr>
              <a:buFont typeface="Wingdings" panose="05000000000000000000" pitchFamily="2" charset="2"/>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rgbClr val="777777"/>
              </a:buClr>
              <a:buFont typeface="Wingdings" panose="05000000000000000000" pitchFamily="2" charset="2"/>
              <a:buChar char="§"/>
              <a:defRPr sz="2000">
                <a:solidFill>
                  <a:schemeClr val="tx2"/>
                </a:solidFill>
                <a:latin typeface="Arial" panose="020B0604020202020204" pitchFamily="34" charset="0"/>
              </a:defRPr>
            </a:lvl9pPr>
          </a:lstStyle>
          <a:p>
            <a:pPr>
              <a:spcBef>
                <a:spcPct val="0"/>
              </a:spcBef>
              <a:buClrTx/>
              <a:buFont typeface="Arial" panose="020B0604020202020204" pitchFamily="34" charset="0"/>
              <a:buChar char="•"/>
            </a:pPr>
            <a:r>
              <a:rPr lang="de-AT" altLang="en-US" sz="1800" dirty="0"/>
              <a:t>Mindestens 2 mal im letzten Monat von anderen gemobbt/ andere gemobbt</a:t>
            </a:r>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10566209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154237" y="2532381"/>
            <a:ext cx="7883525" cy="2879725"/>
          </a:xfrm>
        </p:spPr>
        <p:txBody>
          <a:bodyPr/>
          <a:lstStyle/>
          <a:p>
            <a:pPr algn="r"/>
            <a:r>
              <a:rPr lang="de-DE" altLang="de-DE" b="1" dirty="0">
                <a:solidFill>
                  <a:srgbClr val="002060"/>
                </a:solidFill>
              </a:rPr>
              <a:t>„hegemoniale Männlichkeit“</a:t>
            </a:r>
            <a:br>
              <a:rPr lang="de-DE" altLang="de-DE" b="1" dirty="0">
                <a:solidFill>
                  <a:srgbClr val="002060"/>
                </a:solidFill>
              </a:rPr>
            </a:br>
            <a:r>
              <a:rPr lang="de-DE" altLang="de-DE" b="1" dirty="0">
                <a:solidFill>
                  <a:srgbClr val="002060"/>
                </a:solidFill>
              </a:rPr>
              <a:t>„</a:t>
            </a:r>
            <a:r>
              <a:rPr lang="de-DE" altLang="de-DE" b="1" dirty="0" err="1">
                <a:solidFill>
                  <a:srgbClr val="002060"/>
                </a:solidFill>
              </a:rPr>
              <a:t>emphasized</a:t>
            </a:r>
            <a:r>
              <a:rPr lang="de-DE" altLang="de-DE" b="1" dirty="0">
                <a:solidFill>
                  <a:srgbClr val="002060"/>
                </a:solidFill>
              </a:rPr>
              <a:t> </a:t>
            </a:r>
            <a:r>
              <a:rPr lang="de-DE" altLang="de-DE" b="1" dirty="0" err="1">
                <a:solidFill>
                  <a:srgbClr val="002060"/>
                </a:solidFill>
              </a:rPr>
              <a:t>feminity</a:t>
            </a:r>
            <a:r>
              <a:rPr lang="de-DE" altLang="de-DE" b="1" dirty="0">
                <a:solidFill>
                  <a:srgbClr val="002060"/>
                </a:solidFill>
              </a:rPr>
              <a:t>-</a:t>
            </a:r>
            <a:br>
              <a:rPr lang="de-DE" altLang="de-DE" b="1" dirty="0">
                <a:solidFill>
                  <a:srgbClr val="002060"/>
                </a:solidFill>
              </a:rPr>
            </a:br>
            <a:r>
              <a:rPr lang="de-DE" altLang="de-DE" b="1" dirty="0">
                <a:solidFill>
                  <a:srgbClr val="002060"/>
                </a:solidFill>
              </a:rPr>
              <a:t>betonte Weiblichkeit“</a:t>
            </a:r>
            <a:br>
              <a:rPr lang="de-DE" altLang="de-DE" b="1" dirty="0">
                <a:solidFill>
                  <a:srgbClr val="002060"/>
                </a:solidFill>
              </a:rPr>
            </a:br>
            <a:r>
              <a:rPr lang="de-DE" altLang="de-DE" sz="3600" b="1" dirty="0">
                <a:solidFill>
                  <a:srgbClr val="002060"/>
                </a:solidFill>
              </a:rPr>
              <a:t>(</a:t>
            </a:r>
            <a:r>
              <a:rPr lang="de-DE" altLang="de-DE" sz="3600" b="1" dirty="0" err="1">
                <a:solidFill>
                  <a:srgbClr val="002060"/>
                </a:solidFill>
              </a:rPr>
              <a:t>Raewyn</a:t>
            </a:r>
            <a:r>
              <a:rPr lang="de-DE" altLang="de-DE" sz="3600" b="1" dirty="0">
                <a:solidFill>
                  <a:srgbClr val="002060"/>
                </a:solidFill>
              </a:rPr>
              <a:t> </a:t>
            </a:r>
            <a:r>
              <a:rPr lang="de-DE" altLang="de-DE" sz="3600" b="1" dirty="0" err="1">
                <a:solidFill>
                  <a:srgbClr val="002060"/>
                </a:solidFill>
              </a:rPr>
              <a:t>Connell</a:t>
            </a:r>
            <a:r>
              <a:rPr lang="de-DE" altLang="de-DE" sz="3600" b="1" dirty="0">
                <a:solidFill>
                  <a:srgbClr val="002060"/>
                </a:solidFill>
              </a:rPr>
              <a:t>)</a:t>
            </a:r>
            <a:endParaRPr lang="de-DE" altLang="de-DE" b="1" dirty="0">
              <a:solidFill>
                <a:srgbClr val="002060"/>
              </a:solidFill>
            </a:endParaRPr>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15715478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2590800" y="365125"/>
            <a:ext cx="6580632" cy="1325563"/>
          </a:xfrm>
        </p:spPr>
        <p:txBody>
          <a:bodyPr/>
          <a:lstStyle/>
          <a:p>
            <a:pPr algn="r"/>
            <a:r>
              <a:rPr lang="de-DE" altLang="de-DE" sz="4000" b="1" dirty="0">
                <a:solidFill>
                  <a:srgbClr val="002060"/>
                </a:solidFill>
              </a:rPr>
              <a:t>„Hegemoniale Männlichkeit“ </a:t>
            </a:r>
            <a:br>
              <a:rPr lang="de-DE" altLang="de-DE" sz="4000" b="1" dirty="0">
                <a:solidFill>
                  <a:srgbClr val="002060"/>
                </a:solidFill>
              </a:rPr>
            </a:br>
            <a:r>
              <a:rPr lang="de-DE" altLang="de-DE" sz="3200" b="1" dirty="0">
                <a:solidFill>
                  <a:srgbClr val="002060"/>
                </a:solidFill>
              </a:rPr>
              <a:t>(</a:t>
            </a:r>
            <a:r>
              <a:rPr lang="de-DE" altLang="de-DE" sz="3200" b="1" dirty="0" err="1">
                <a:solidFill>
                  <a:srgbClr val="002060"/>
                </a:solidFill>
              </a:rPr>
              <a:t>Connell</a:t>
            </a:r>
            <a:r>
              <a:rPr lang="de-DE" altLang="de-DE" sz="3200" b="1" dirty="0">
                <a:solidFill>
                  <a:srgbClr val="002060"/>
                </a:solidFill>
              </a:rPr>
              <a:t>)</a:t>
            </a:r>
            <a:endParaRPr lang="en-US" altLang="en-US" dirty="0" smtClean="0"/>
          </a:p>
        </p:txBody>
      </p:sp>
      <p:sp>
        <p:nvSpPr>
          <p:cNvPr id="15363" name="Inhaltsplatzhalter 2"/>
          <p:cNvSpPr>
            <a:spLocks noGrp="1"/>
          </p:cNvSpPr>
          <p:nvPr>
            <p:ph idx="1"/>
          </p:nvPr>
        </p:nvSpPr>
        <p:spPr>
          <a:xfrm>
            <a:off x="2590800" y="1690688"/>
            <a:ext cx="7010400" cy="4608513"/>
          </a:xfrm>
        </p:spPr>
        <p:txBody>
          <a:bodyPr/>
          <a:lstStyle/>
          <a:p>
            <a:r>
              <a:rPr lang="de-DE" altLang="en-US" dirty="0"/>
              <a:t>„… Konfiguration geschlechtsbezogener Praxis bezeichnen, </a:t>
            </a:r>
          </a:p>
          <a:p>
            <a:r>
              <a:rPr lang="de-DE" altLang="en-US" dirty="0"/>
              <a:t>welche die momentan akzeptierte Antwort auf das Legitimitätsproblem des Patriarchats verkörpert </a:t>
            </a:r>
          </a:p>
          <a:p>
            <a:r>
              <a:rPr lang="de-DE" altLang="en-US" dirty="0"/>
              <a:t>und die Dominanz der Männer sowie die Unterordnung der Frauen gewährleistet (oder gewährleisten soll).“</a:t>
            </a:r>
            <a:br>
              <a:rPr lang="de-DE" altLang="en-US" dirty="0"/>
            </a:br>
            <a:r>
              <a:rPr lang="de-DE" altLang="en-US" sz="2000" dirty="0"/>
              <a:t>(</a:t>
            </a:r>
            <a:r>
              <a:rPr lang="de-DE" altLang="en-US" sz="2000" dirty="0" err="1"/>
              <a:t>Connell</a:t>
            </a:r>
            <a:r>
              <a:rPr lang="de-DE" altLang="en-US" sz="2000" dirty="0"/>
              <a:t> 2015, 130)</a:t>
            </a:r>
          </a:p>
        </p:txBody>
      </p:sp>
      <p:sp>
        <p:nvSpPr>
          <p:cNvPr id="2" name="Fußzeilenplatzhalter 1"/>
          <p:cNvSpPr>
            <a:spLocks noGrp="1"/>
          </p:cNvSpPr>
          <p:nvPr>
            <p:ph type="ftr" sz="quarter" idx="11"/>
          </p:nvPr>
        </p:nvSpPr>
        <p:spPr/>
        <p:txBody>
          <a:bodyPr/>
          <a:lstStyle/>
          <a:p>
            <a:r>
              <a:rPr lang="en-US" smtClean="0"/>
              <a:t>www.dmoe-info.at</a:t>
            </a:r>
            <a:endParaRPr lang="en-US"/>
          </a:p>
        </p:txBody>
      </p:sp>
    </p:spTree>
    <p:extLst>
      <p:ext uri="{BB962C8B-B14F-4D97-AF65-F5344CB8AC3E}">
        <p14:creationId xmlns:p14="http://schemas.microsoft.com/office/powerpoint/2010/main" val="613668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674</Words>
  <Application>Microsoft Office PowerPoint</Application>
  <PresentationFormat>Breitbild</PresentationFormat>
  <Paragraphs>160</Paragraphs>
  <Slides>18</Slides>
  <Notes>7</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18</vt:i4>
      </vt:variant>
    </vt:vector>
  </HeadingPairs>
  <TitlesOfParts>
    <vt:vector size="23" baseType="lpstr">
      <vt:lpstr>Arial</vt:lpstr>
      <vt:lpstr>Calibri</vt:lpstr>
      <vt:lpstr>Calibri Light</vt:lpstr>
      <vt:lpstr>Wingdings</vt:lpstr>
      <vt:lpstr>Benutzerdefiniertes Design</vt:lpstr>
      <vt:lpstr>„Rigide Männlichkeitskonzepte als Hindernis für den Schulerfolg?  Gewalt im Kontext von Männlichkeitskonzepten –  Herausforderungen für Schulen“ </vt:lpstr>
      <vt:lpstr>Frühe SchulabgängerInnen in Österreich</vt:lpstr>
      <vt:lpstr>PowerPoint-Präsentation</vt:lpstr>
      <vt:lpstr>PowerPoint-Präsentation</vt:lpstr>
      <vt:lpstr>Geschlechterdifferenz  (Nationaler Bildungsbericht 2015)</vt:lpstr>
      <vt:lpstr>Typen früher SchulabgängerInnen  (Nairz-Wirth 2010)</vt:lpstr>
      <vt:lpstr>Bullying/Mobbing   HBSC (2016) </vt:lpstr>
      <vt:lpstr>„hegemoniale Männlichkeit“ „emphasized feminity- betonte Weiblichkeit“ (Raewyn Connell)</vt:lpstr>
      <vt:lpstr>„Hegemoniale Männlichkeit“  (Connell)</vt:lpstr>
      <vt:lpstr>„HM – institutionalisierte Praxis“  (Scholz 2012)</vt:lpstr>
      <vt:lpstr>„Hegemoniale Männlichkeit“  (Connell)</vt:lpstr>
      <vt:lpstr>„HM – generatives Prinzip“  (Scholz 2012)</vt:lpstr>
      <vt:lpstr>„Bildungschancen und Geschlechterverständigung  von Mädchen und Jungen  mit eingeschränktem Bildungshintergrund“ (Helfferich, Burda, Baßler, Pfeiffer, Rißler, Wagner 2009) </vt:lpstr>
      <vt:lpstr>„Bildungschancen und Geschlechterverständigung  von Mädchen und Jungen  mit eingeschränktem Bildungshintergrund“ (Helfferich, Burda, Baßler, Pfeiffer, Rißler, Wagner 2009) </vt:lpstr>
      <vt:lpstr>„Bildungschancen und Geschlechterverständigung  von Mädchen und Jungen  mit eingeschränktem Bildungshintergrund“ (Helfferich, Burda, Baßler, Pfeiffer, Rißler, Wagner 2009) </vt:lpstr>
      <vt:lpstr>„Bildungschancen und Geschlechterverständigung  von Mädchen und Jungen  mit eingeschränktem Bildungshintergrund“ (Helfferich, Burda, Baßler, Pfeiffer, Rißler, Wagner 2009) </vt:lpstr>
      <vt:lpstr>Die Institution Schule im Spannungsfeld zwischen der Reproduktion traditioneller  und Produktion zukunftsweisender Männlichkeiten  (Lehner 2003)</vt:lpstr>
      <vt:lpstr>„Lehrpläne welche die soziale und emotionale Bildung berücksichtigen,  spielen eine Schlüsselrolle für die persönliche Entwicklung und tragen dazu bei, eine Kultur der Gewalt an Schulen zu verhindern.  Ausreichend Unterrichtszeit  für soziale und emotionale Bildung  in allen europäischen Schulen  ist ein wichtiger Erfolgsfaktor bei der Prävention von Mobbing und Gewalt an Schulen.“  (Downes, Cefai 2016)</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c:creator>
  <cp:lastModifiedBy>-</cp:lastModifiedBy>
  <cp:revision>5</cp:revision>
  <dcterms:created xsi:type="dcterms:W3CDTF">2018-10-04T11:43:31Z</dcterms:created>
  <dcterms:modified xsi:type="dcterms:W3CDTF">2018-10-04T12:20:20Z</dcterms:modified>
</cp:coreProperties>
</file>