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2" r:id="rId9"/>
  </p:sldIdLst>
  <p:sldSz cx="13004800" cy="9753600"/>
  <p:notesSz cx="6808788" cy="9940925"/>
  <p:defaultTextStyle>
    <a:lvl1pPr defTabSz="469900">
      <a:defRPr sz="3400" b="1">
        <a:latin typeface="+mj-lt"/>
        <a:ea typeface="+mj-ea"/>
        <a:cs typeface="+mj-cs"/>
        <a:sym typeface="Arial Narrow"/>
      </a:defRPr>
    </a:lvl1pPr>
    <a:lvl2pPr indent="228600" defTabSz="469900">
      <a:defRPr sz="3400" b="1">
        <a:latin typeface="+mj-lt"/>
        <a:ea typeface="+mj-ea"/>
        <a:cs typeface="+mj-cs"/>
        <a:sym typeface="Arial Narrow"/>
      </a:defRPr>
    </a:lvl2pPr>
    <a:lvl3pPr indent="457200" defTabSz="469900">
      <a:defRPr sz="3400" b="1">
        <a:latin typeface="+mj-lt"/>
        <a:ea typeface="+mj-ea"/>
        <a:cs typeface="+mj-cs"/>
        <a:sym typeface="Arial Narrow"/>
      </a:defRPr>
    </a:lvl3pPr>
    <a:lvl4pPr indent="685800" defTabSz="469900">
      <a:defRPr sz="3400" b="1">
        <a:latin typeface="+mj-lt"/>
        <a:ea typeface="+mj-ea"/>
        <a:cs typeface="+mj-cs"/>
        <a:sym typeface="Arial Narrow"/>
      </a:defRPr>
    </a:lvl4pPr>
    <a:lvl5pPr indent="914400" defTabSz="469900">
      <a:defRPr sz="3400" b="1">
        <a:latin typeface="+mj-lt"/>
        <a:ea typeface="+mj-ea"/>
        <a:cs typeface="+mj-cs"/>
        <a:sym typeface="Arial Narrow"/>
      </a:defRPr>
    </a:lvl5pPr>
    <a:lvl6pPr indent="1143000" defTabSz="469900">
      <a:defRPr sz="3400" b="1">
        <a:latin typeface="+mj-lt"/>
        <a:ea typeface="+mj-ea"/>
        <a:cs typeface="+mj-cs"/>
        <a:sym typeface="Arial Narrow"/>
      </a:defRPr>
    </a:lvl6pPr>
    <a:lvl7pPr indent="1371600" defTabSz="469900">
      <a:defRPr sz="3400" b="1">
        <a:latin typeface="+mj-lt"/>
        <a:ea typeface="+mj-ea"/>
        <a:cs typeface="+mj-cs"/>
        <a:sym typeface="Arial Narrow"/>
      </a:defRPr>
    </a:lvl7pPr>
    <a:lvl8pPr indent="1600200" defTabSz="469900">
      <a:defRPr sz="3400" b="1">
        <a:latin typeface="+mj-lt"/>
        <a:ea typeface="+mj-ea"/>
        <a:cs typeface="+mj-cs"/>
        <a:sym typeface="Arial Narrow"/>
      </a:defRPr>
    </a:lvl8pPr>
    <a:lvl9pPr indent="1828800" defTabSz="469900">
      <a:defRPr sz="3400" b="1">
        <a:latin typeface="+mj-lt"/>
        <a:ea typeface="+mj-ea"/>
        <a:cs typeface="+mj-cs"/>
        <a:sym typeface="Arial Narro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070"/>
    <a:srgbClr val="00ADC4"/>
    <a:srgbClr val="EB690B"/>
    <a:srgbClr val="97BF0D"/>
    <a:srgbClr val="199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80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B44B5FE8-5624-4645-9B1D-5C2436BDB532}" type="datetimeFigureOut">
              <a:rPr lang="de-AT" smtClean="0"/>
              <a:t>04.11.2014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99FE1FC9-0A94-428B-B690-42D0E859968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403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</p:spPr>
        <p:txBody>
          <a:bodyPr lIns="91568" tIns="45784" rIns="91568" bIns="45784"/>
          <a:lstStyle/>
          <a:p>
            <a:pPr lvl="0"/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2" cy="4473416"/>
          </a:xfrm>
          <a:prstGeom prst="rect">
            <a:avLst/>
          </a:prstGeom>
        </p:spPr>
        <p:txBody>
          <a:bodyPr lIns="91568" tIns="45784" rIns="91568" bIns="4578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776816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762000" y="7352817"/>
            <a:ext cx="2924505" cy="19343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588223" y="2334762"/>
            <a:ext cx="9464083" cy="6876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5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016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62000" y="762000"/>
            <a:ext cx="10922000" cy="3302000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+mj-lt"/>
                <a:ea typeface="+mj-ea"/>
                <a:cs typeface="+mj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 err="1">
                <a:solidFill>
                  <a:srgbClr val="850070"/>
                </a:solidFill>
              </a:rPr>
              <a:t>Titeltext</a:t>
            </a:r>
            <a:endParaRPr sz="8000" dirty="0">
              <a:solidFill>
                <a:srgbClr val="850070"/>
              </a:solidFill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62000" y="3302000"/>
            <a:ext cx="10464800" cy="2343597"/>
          </a:xfrm>
          <a:prstGeom prst="rect">
            <a:avLst/>
          </a:prstGeom>
        </p:spPr>
        <p:txBody>
          <a:bodyPr/>
          <a:lstStyle>
            <a:lvl1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1pPr>
            <a:lvl2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2pPr>
            <a:lvl3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3pPr>
            <a:lvl4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4pPr>
            <a:lvl5pPr marL="0" indent="0" defTabSz="469900">
              <a:spcBef>
                <a:spcPts val="0"/>
              </a:spcBef>
              <a:buSzTx/>
              <a:buNone/>
              <a:defRPr sz="3400" b="1">
                <a:latin typeface="+mj-lt"/>
                <a:ea typeface="+mj-ea"/>
                <a:cs typeface="+mj-cs"/>
                <a:sym typeface="Arial Narrow"/>
              </a:defRPr>
            </a:lvl5pPr>
          </a:lstStyle>
          <a:p>
            <a:pPr lvl="0">
              <a:defRPr sz="1800" b="0"/>
            </a:pPr>
            <a:r>
              <a:rPr sz="3400" b="1"/>
              <a:t>Textebene 1</a:t>
            </a:r>
          </a:p>
          <a:p>
            <a:pPr lvl="1">
              <a:defRPr sz="1800" b="0"/>
            </a:pPr>
            <a:r>
              <a:rPr sz="3400" b="1"/>
              <a:t>Textebene 2</a:t>
            </a:r>
          </a:p>
          <a:p>
            <a:pPr lvl="2">
              <a:defRPr sz="1800" b="0"/>
            </a:pPr>
            <a:r>
              <a:rPr sz="3400" b="1"/>
              <a:t>Textebene 3</a:t>
            </a:r>
          </a:p>
          <a:p>
            <a:pPr lvl="3">
              <a:defRPr sz="1800" b="0"/>
            </a:pPr>
            <a:r>
              <a:rPr sz="3400" b="1"/>
              <a:t>Textebene 4</a:t>
            </a:r>
          </a:p>
          <a:p>
            <a:pPr lvl="4">
              <a:defRPr sz="1800" b="0"/>
            </a:pPr>
            <a:r>
              <a:rPr sz="3400" b="1"/>
              <a:t>Textebene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Numm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AutoNum type="arabicPeriod"/>
            </a:lvl1pPr>
            <a:lvl2pPr>
              <a:buAutoNum type="arabicPeriod"/>
            </a:lvl2pPr>
            <a:lvl3pPr>
              <a:buAutoNum type="arabicPeriod"/>
            </a:lvl3pPr>
            <a:lvl4pPr>
              <a:buAutoNum type="arabicPeriod"/>
            </a:lvl4pPr>
            <a:lvl5pPr>
              <a:buAutoNum type="arabicPeriod"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Numm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AutoNum type="arabicPeriod"/>
            </a:lvl1pPr>
            <a:lvl2pPr>
              <a:buAutoNum type="arabicPeriod"/>
            </a:lvl2pPr>
            <a:lvl3pPr>
              <a:buAutoNum type="arabicPeriod"/>
            </a:lvl3pPr>
            <a:lvl4pPr>
              <a:buAutoNum type="arabicPeriod"/>
            </a:lvl4pPr>
            <a:lvl5pPr>
              <a:buAutoNum type="arabicPeriod"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  <p:pic>
        <p:nvPicPr>
          <p:cNvPr id="26" name="bmfi_Logo_rechts_4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804443" y="2540000"/>
            <a:ext cx="7620001" cy="5080000"/>
          </a:xfrm>
          <a:prstGeom prst="rect">
            <a:avLst/>
          </a:prstGeom>
        </p:spPr>
        <p:txBody>
          <a:bodyPr>
            <a:noAutofit/>
          </a:bodyPr>
          <a:lstStyle>
            <a:lvl1pPr marL="1270000" indent="-1270000">
              <a:buSzPct val="200000"/>
              <a:buBlip>
                <a:blip r:embed="rId3"/>
              </a:buBlip>
            </a:lvl1pPr>
            <a:lvl2pPr marL="0" indent="1524000">
              <a:buSzTx/>
              <a:buNone/>
            </a:lvl2pPr>
            <a:lvl3pPr marL="0" indent="1778000">
              <a:buSzTx/>
              <a:buNone/>
            </a:lvl3pPr>
            <a:lvl4pPr marL="0" indent="2032000">
              <a:buSzTx/>
              <a:buNone/>
            </a:lvl4pPr>
            <a:lvl5pPr marL="0" indent="2286000">
              <a:buSzTx/>
              <a:buNone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  <p:pic>
        <p:nvPicPr>
          <p:cNvPr id="36" name="bmfi_Logo_rechts_4c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Nummer &amp;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AutoNum type="arabicPeriod"/>
            </a:lvl1pPr>
            <a:lvl2pPr>
              <a:buAutoNum type="arabicPeriod"/>
            </a:lvl2pPr>
            <a:lvl3pPr>
              <a:buAutoNum type="arabicPeriod"/>
            </a:lvl3pPr>
            <a:lvl4pPr>
              <a:buAutoNum type="arabicPeriod"/>
            </a:lvl4pPr>
            <a:lvl5pPr>
              <a:buAutoNum type="arabicPeriod"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  <p:pic>
        <p:nvPicPr>
          <p:cNvPr id="46" name="bmfi_Logo_rechts_4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 flipH="1">
            <a:off x="306122" y="6029125"/>
            <a:ext cx="5741114" cy="417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6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Nummer &amp;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850070"/>
                </a:solidFill>
              </a:rPr>
              <a:t>Titeltext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AutoNum type="arabicPeriod"/>
            </a:lvl1pPr>
            <a:lvl2pPr>
              <a:buAutoNum type="arabicPeriod"/>
            </a:lvl2pPr>
            <a:lvl3pPr>
              <a:buAutoNum type="arabicPeriod"/>
            </a:lvl3pPr>
            <a:lvl4pPr>
              <a:buAutoNum type="arabicPeriod"/>
            </a:lvl4pPr>
            <a:lvl5pPr>
              <a:buAutoNum type="arabicPeriod"/>
            </a:lvl5pPr>
          </a:lstStyle>
          <a:p>
            <a:pPr lvl="0">
              <a:defRPr sz="1800"/>
            </a:pPr>
            <a:r>
              <a:rPr sz="2400"/>
              <a:t>Textebene 1</a:t>
            </a:r>
          </a:p>
          <a:p>
            <a:pPr lvl="1">
              <a:defRPr sz="1800"/>
            </a:pPr>
            <a:r>
              <a:rPr sz="2400"/>
              <a:t>Textebene 2</a:t>
            </a:r>
          </a:p>
          <a:p>
            <a:pPr lvl="2">
              <a:defRPr sz="1800"/>
            </a:pPr>
            <a:r>
              <a:rPr sz="2400"/>
              <a:t>Textebene 3</a:t>
            </a:r>
          </a:p>
          <a:p>
            <a:pPr lvl="3">
              <a:defRPr sz="1800"/>
            </a:pPr>
            <a:r>
              <a:rPr sz="2400"/>
              <a:t>Textebene 4</a:t>
            </a:r>
          </a:p>
          <a:p>
            <a:pPr lvl="4">
              <a:defRPr sz="1800"/>
            </a:pPr>
            <a:r>
              <a:rPr sz="2400"/>
              <a:t>Textebene 5</a:t>
            </a:r>
          </a:p>
        </p:txBody>
      </p:sp>
      <p:pic>
        <p:nvPicPr>
          <p:cNvPr id="52" name="bmfi_Logo_rechts_4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 flipH="1">
            <a:off x="306122" y="6029125"/>
            <a:ext cx="5741114" cy="417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6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W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 err="1">
                <a:solidFill>
                  <a:srgbClr val="850070"/>
                </a:solidFill>
              </a:rPr>
              <a:t>Titeltext</a:t>
            </a:r>
            <a:endParaRPr sz="5600" dirty="0">
              <a:solidFill>
                <a:srgbClr val="850070"/>
              </a:solidFill>
            </a:endParaRPr>
          </a:p>
        </p:txBody>
      </p:sp>
      <p:pic>
        <p:nvPicPr>
          <p:cNvPr id="68" name="bmfi_Logo_rechts_4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aud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2298" y="1828476"/>
            <a:ext cx="6820204" cy="6096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fj_black.pdf"/>
          <p:cNvPicPr/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762000" y="7352817"/>
            <a:ext cx="2924505" cy="19343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762000" y="762000"/>
            <a:ext cx="10922000" cy="3302000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+mj-lt"/>
                <a:ea typeface="+mj-ea"/>
                <a:cs typeface="+mj-cs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 err="1">
                <a:solidFill>
                  <a:srgbClr val="850070"/>
                </a:solidFill>
              </a:rPr>
              <a:t>Titeltext</a:t>
            </a:r>
            <a:endParaRPr sz="8000" dirty="0">
              <a:solidFill>
                <a:srgbClr val="85007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utline_muster.pdf"/>
          <p:cNvPicPr/>
          <p:nvPr/>
        </p:nvPicPr>
        <p:blipFill>
          <a:blip r:embed="rId11">
            <a:extLst/>
          </a:blip>
          <a:srcRect b="50000"/>
          <a:stretch>
            <a:fillRect/>
          </a:stretch>
        </p:blipFill>
        <p:spPr>
          <a:xfrm>
            <a:off x="113475" y="7727846"/>
            <a:ext cx="8521434" cy="2025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utline_muster.pdf"/>
          <p:cNvPicPr/>
          <p:nvPr/>
        </p:nvPicPr>
        <p:blipFill>
          <a:blip r:embed="rId11">
            <a:extLst/>
          </a:blip>
          <a:srcRect l="12081" b="55642"/>
          <a:stretch>
            <a:fillRect/>
          </a:stretch>
        </p:blipFill>
        <p:spPr>
          <a:xfrm>
            <a:off x="0" y="7956446"/>
            <a:ext cx="7491909" cy="1797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fj_black.pdf"/>
          <p:cNvPicPr/>
          <p:nvPr/>
        </p:nvPicPr>
        <p:blipFill>
          <a:blip r:embed="rId12">
            <a:alphaModFix amt="10000"/>
            <a:extLst/>
          </a:blip>
          <a:stretch>
            <a:fillRect/>
          </a:stretch>
        </p:blipFill>
        <p:spPr>
          <a:xfrm>
            <a:off x="0" y="0"/>
            <a:ext cx="6172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889000"/>
            <a:ext cx="109220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 err="1">
                <a:solidFill>
                  <a:srgbClr val="850070"/>
                </a:solidFill>
              </a:rPr>
              <a:t>Titeltext</a:t>
            </a:r>
            <a:endParaRPr sz="5600" dirty="0">
              <a:solidFill>
                <a:srgbClr val="850070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804443" y="2540000"/>
            <a:ext cx="8255001" cy="5082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 err="1"/>
              <a:t>Textebene</a:t>
            </a:r>
            <a:r>
              <a:rPr sz="2400" dirty="0"/>
              <a:t> 1</a:t>
            </a:r>
          </a:p>
          <a:p>
            <a:pPr lvl="1">
              <a:defRPr sz="1800"/>
            </a:pPr>
            <a:r>
              <a:rPr sz="2400" dirty="0" err="1"/>
              <a:t>Textebene</a:t>
            </a:r>
            <a:r>
              <a:rPr sz="2400" dirty="0"/>
              <a:t> 2</a:t>
            </a:r>
          </a:p>
          <a:p>
            <a:pPr lvl="2">
              <a:defRPr sz="1800"/>
            </a:pPr>
            <a:r>
              <a:rPr sz="2400" dirty="0" err="1"/>
              <a:t>Textebene</a:t>
            </a:r>
            <a:r>
              <a:rPr sz="2400" dirty="0"/>
              <a:t> 3</a:t>
            </a:r>
          </a:p>
          <a:p>
            <a:pPr lvl="3">
              <a:defRPr sz="1800"/>
            </a:pPr>
            <a:r>
              <a:rPr sz="2400" dirty="0" err="1"/>
              <a:t>Textebene</a:t>
            </a:r>
            <a:r>
              <a:rPr sz="2400" dirty="0"/>
              <a:t> 4</a:t>
            </a:r>
          </a:p>
          <a:p>
            <a:pPr lvl="4">
              <a:defRPr sz="1800"/>
            </a:pPr>
            <a:r>
              <a:rPr sz="2400" dirty="0" err="1"/>
              <a:t>Textebene</a:t>
            </a:r>
            <a:r>
              <a:rPr sz="2400" dirty="0"/>
              <a:t> 5</a:t>
            </a:r>
          </a:p>
        </p:txBody>
      </p:sp>
      <p:sp>
        <p:nvSpPr>
          <p:cNvPr id="7" name="Shape 7"/>
          <p:cNvSpPr/>
          <p:nvPr/>
        </p:nvSpPr>
        <p:spPr>
          <a:xfrm flipH="1">
            <a:off x="306122" y="8200094"/>
            <a:ext cx="2753032" cy="2000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6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6"/>
                </a:cubicBez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388554" y="7778658"/>
            <a:ext cx="1971207" cy="1432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5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5"/>
                </a:cubicBez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5418853">
            <a:off x="5402089" y="8554078"/>
            <a:ext cx="2370634" cy="1737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98" extrusionOk="0">
                <a:moveTo>
                  <a:pt x="12929" y="6"/>
                </a:moveTo>
                <a:cubicBezTo>
                  <a:pt x="11393" y="-60"/>
                  <a:pt x="9940" y="463"/>
                  <a:pt x="8533" y="1238"/>
                </a:cubicBezTo>
                <a:cubicBezTo>
                  <a:pt x="7163" y="1993"/>
                  <a:pt x="5820" y="2989"/>
                  <a:pt x="4570" y="4127"/>
                </a:cubicBezTo>
                <a:cubicBezTo>
                  <a:pt x="3636" y="4977"/>
                  <a:pt x="2727" y="5961"/>
                  <a:pt x="1950" y="7027"/>
                </a:cubicBezTo>
                <a:cubicBezTo>
                  <a:pt x="1625" y="7472"/>
                  <a:pt x="1325" y="7934"/>
                  <a:pt x="1045" y="8417"/>
                </a:cubicBezTo>
                <a:cubicBezTo>
                  <a:pt x="757" y="8911"/>
                  <a:pt x="489" y="9431"/>
                  <a:pt x="275" y="10018"/>
                </a:cubicBezTo>
                <a:cubicBezTo>
                  <a:pt x="127" y="10427"/>
                  <a:pt x="12" y="10861"/>
                  <a:pt x="1" y="11316"/>
                </a:cubicBezTo>
                <a:cubicBezTo>
                  <a:pt x="-16" y="12045"/>
                  <a:pt x="229" y="12721"/>
                  <a:pt x="526" y="13328"/>
                </a:cubicBezTo>
                <a:cubicBezTo>
                  <a:pt x="1232" y="14772"/>
                  <a:pt x="2147" y="15856"/>
                  <a:pt x="3154" y="16764"/>
                </a:cubicBezTo>
                <a:cubicBezTo>
                  <a:pt x="4177" y="17687"/>
                  <a:pt x="5303" y="18435"/>
                  <a:pt x="6477" y="19064"/>
                </a:cubicBezTo>
                <a:cubicBezTo>
                  <a:pt x="8495" y="20144"/>
                  <a:pt x="10756" y="20982"/>
                  <a:pt x="13014" y="21297"/>
                </a:cubicBezTo>
                <a:cubicBezTo>
                  <a:pt x="14760" y="21540"/>
                  <a:pt x="16586" y="21366"/>
                  <a:pt x="18099" y="20540"/>
                </a:cubicBezTo>
                <a:cubicBezTo>
                  <a:pt x="19545" y="19750"/>
                  <a:pt x="20672" y="18397"/>
                  <a:pt x="21149" y="16303"/>
                </a:cubicBezTo>
                <a:cubicBezTo>
                  <a:pt x="21268" y="15779"/>
                  <a:pt x="21328" y="15235"/>
                  <a:pt x="21357" y="14689"/>
                </a:cubicBezTo>
                <a:cubicBezTo>
                  <a:pt x="21584" y="10352"/>
                  <a:pt x="19971" y="6355"/>
                  <a:pt x="17767" y="3219"/>
                </a:cubicBezTo>
                <a:cubicBezTo>
                  <a:pt x="17135" y="2319"/>
                  <a:pt x="16447" y="1479"/>
                  <a:pt x="15648" y="913"/>
                </a:cubicBezTo>
                <a:cubicBezTo>
                  <a:pt x="14811" y="320"/>
                  <a:pt x="13883" y="46"/>
                  <a:pt x="12929" y="6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 l="2000" t="-28000" r="8000" b="-33000"/>
            </a:stretch>
          </a:blipFill>
          <a:ln w="25400">
            <a:solidFill>
              <a:srgbClr val="85007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2400" b="0">
                <a:solidFill>
                  <a:srgbClr val="85007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0" name="bmfi_Logo_rechts_4c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877960" y="8494755"/>
            <a:ext cx="3739491" cy="73526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60" r:id="rId7"/>
    <p:sldLayoutId id="2147483661" r:id="rId8"/>
    <p:sldLayoutId id="2147483662" r:id="rId9"/>
  </p:sldLayoutIdLst>
  <p:transition spd="med"/>
  <p:timing>
    <p:tnLst>
      <p:par>
        <p:cTn id="1" dur="indefinite" restart="never" nodeType="tmRoot"/>
      </p:par>
    </p:tnLst>
  </p:timing>
  <p:txStyles>
    <p:titleStyle>
      <a:lvl1pPr defTabSz="584200">
        <a:defRPr sz="5600" b="1">
          <a:solidFill>
            <a:srgbClr val="850070"/>
          </a:solidFill>
          <a:latin typeface="+mj-lt"/>
          <a:ea typeface="Arial Narrow Bold"/>
          <a:cs typeface="Arial Narrow Bold"/>
          <a:sym typeface="Arial Narrow Bold"/>
        </a:defRPr>
      </a:lvl1pPr>
      <a:lvl2pPr indent="2286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2pPr>
      <a:lvl3pPr indent="4572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3pPr>
      <a:lvl4pPr indent="6858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4pPr>
      <a:lvl5pPr indent="9144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5pPr>
      <a:lvl6pPr indent="11430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6pPr>
      <a:lvl7pPr indent="13716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7pPr>
      <a:lvl8pPr indent="16002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8pPr>
      <a:lvl9pPr indent="1828800" defTabSz="584200">
        <a:defRPr sz="5600">
          <a:solidFill>
            <a:srgbClr val="850070"/>
          </a:solidFill>
          <a:latin typeface="Arial Narrow Bold"/>
          <a:ea typeface="Arial Narrow Bold"/>
          <a:cs typeface="Arial Narrow Bold"/>
          <a:sym typeface="Arial Narrow Bold"/>
        </a:defRPr>
      </a:lvl9pPr>
    </p:titleStyle>
    <p:bodyStyle>
      <a:lvl1pPr marL="431800" indent="-431800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1pPr>
      <a:lvl2pPr marL="7408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2pPr>
      <a:lvl3pPr marL="11853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3pPr>
      <a:lvl4pPr marL="16298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4pPr>
      <a:lvl5pPr marL="20743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5pPr>
      <a:lvl6pPr marL="25188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6pPr>
      <a:lvl7pPr marL="29633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7pPr>
      <a:lvl8pPr marL="34078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8pPr>
      <a:lvl9pPr marL="3852333" indent="-296333" defTabSz="584200">
        <a:spcBef>
          <a:spcPts val="3400"/>
        </a:spcBef>
        <a:buSzPct val="75000"/>
        <a:buChar char="•"/>
        <a:defRPr sz="2400">
          <a:latin typeface="Arial"/>
          <a:ea typeface="Arial"/>
          <a:cs typeface="Arial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waltinfo.at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752" y="844352"/>
            <a:ext cx="10922000" cy="3302000"/>
          </a:xfrm>
        </p:spPr>
        <p:txBody>
          <a:bodyPr>
            <a:normAutofit/>
          </a:bodyPr>
          <a:lstStyle/>
          <a:p>
            <a:r>
              <a:rPr lang="de-DE" sz="6600" dirty="0"/>
              <a:t>Mitteilungspflichten an die Kinder- und </a:t>
            </a:r>
            <a:r>
              <a:rPr lang="de-DE" sz="6600" dirty="0" smtClean="0"/>
              <a:t>Jugendhilfe</a:t>
            </a:r>
            <a:endParaRPr lang="de-AT" sz="6600" dirty="0"/>
          </a:p>
        </p:txBody>
      </p:sp>
    </p:spTree>
    <p:extLst>
      <p:ext uri="{BB962C8B-B14F-4D97-AF65-F5344CB8AC3E}">
        <p14:creationId xmlns:p14="http://schemas.microsoft.com/office/powerpoint/2010/main" val="2005422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 smtClean="0"/>
              <a:t>Ziel der Mitteilungspflicht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/>
              <a:t>Aufdeckung von Kindeswohlgefährdungen durch Einbeziehung des Wissens von Berufsgruppen und Institutionen, die mit Kindern und Jugendlichen arbeiten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Gewährleistung des Kinderschutzes und Gewährung von Hilfen für betroffene Familien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221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Wer ist mitteilungspflichtig?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/>
              <a:t>Gerichte, Behörden, Polizei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Kinderbetreuungseinrichtungen, Schulen, Tageseltern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psychosoziale Beratungseinrichtungen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private Kinder und Jugendhilfeeinrichtungen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Einrichtungen des Gesundheitswesens und</a:t>
            </a:r>
            <a:r>
              <a:rPr lang="de-AT" b="1" dirty="0"/>
              <a:t> </a:t>
            </a:r>
            <a:r>
              <a:rPr lang="de-AT" dirty="0"/>
              <a:t>Angehörige von Gesundheitsberufe</a:t>
            </a:r>
          </a:p>
        </p:txBody>
      </p:sp>
    </p:spTree>
    <p:extLst>
      <p:ext uri="{BB962C8B-B14F-4D97-AF65-F5344CB8AC3E}">
        <p14:creationId xmlns:p14="http://schemas.microsoft.com/office/powerpoint/2010/main" val="3697238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Wann besteht die Mitteilungspflicht?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/>
              <a:t>begründeter Verdacht, dass ein konkretes Kind misshandelt, sexuell missbraucht, vernachlässigt oder sonst erheblich gefährdet ist,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die Gefährdung nicht durch eigenes fachliches Tätigwerden abgewendet werden kann,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die Wahrnehmung der Gefährdung im Rahmen der beruflichen Tätigkeit erfolgt;</a:t>
            </a: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066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Wann liegt ein begründeter Verdacht vor?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/>
              <a:t>wenn konkrete Anhaltspunkte für </a:t>
            </a:r>
            <a:r>
              <a:rPr lang="de-AT" dirty="0" smtClean="0"/>
              <a:t>eine Gefährdung </a:t>
            </a:r>
            <a:r>
              <a:rPr lang="de-AT" dirty="0"/>
              <a:t>vorliegen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Anhaltspunkte ergeben sich aus Wahrnehmungen, Erzählungen und fachlichen Schlussfolgerungen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über eigenen Aufgabenbereich hinausgehende Nachforschungen sind nicht notwendig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sich die Anhaltspunkte auf ein konkretes, namentlich bekanntes Kind beziehen</a:t>
            </a: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6026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Erfüllung der Mitteilungspflicht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de-AT" dirty="0"/>
              <a:t>wann? </a:t>
            </a:r>
          </a:p>
          <a:p>
            <a:pPr>
              <a:buNone/>
            </a:pPr>
            <a:r>
              <a:rPr lang="de-AT" dirty="0"/>
              <a:t>	sobald Einschätzung über Vorliegen eines konkreten Verdachts getroffen ist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wie? </a:t>
            </a:r>
          </a:p>
          <a:p>
            <a:pPr>
              <a:buNone/>
            </a:pPr>
            <a:r>
              <a:rPr lang="de-AT" dirty="0"/>
              <a:t>	schriftlich; Verwendung des Formulars </a:t>
            </a:r>
            <a:r>
              <a:rPr lang="de-AT" dirty="0" smtClean="0"/>
              <a:t>(</a:t>
            </a:r>
            <a:r>
              <a:rPr lang="de-AT" dirty="0" err="1" smtClean="0"/>
              <a:t>download</a:t>
            </a:r>
            <a:r>
              <a:rPr lang="de-AT" dirty="0" smtClean="0"/>
              <a:t> unter </a:t>
            </a:r>
            <a:r>
              <a:rPr lang="de-AT" dirty="0" smtClean="0">
                <a:hlinkClick r:id="rId2"/>
              </a:rPr>
              <a:t>www.gewaltinfo.at</a:t>
            </a:r>
            <a:r>
              <a:rPr lang="de-AT" dirty="0" smtClean="0"/>
              <a:t>) empfohlen</a:t>
            </a: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de-AT" dirty="0"/>
              <a:t>an wen? </a:t>
            </a:r>
          </a:p>
          <a:p>
            <a:pPr>
              <a:buNone/>
            </a:pPr>
            <a:r>
              <a:rPr lang="de-AT" dirty="0"/>
              <a:t>	örtlich zuständiger Kinder- und Jugendhilfeträger; richtet sich nach Wohnsitz des Kindes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397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 der Mitteilung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/>
              <a:t>eigene Wahrnehmungen, Erzählungen Betroffener, Mitteilungen Dritter – soweit für die Erläuterung des Verdachts notwendig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fachliche Schlussfolgerungen, die Verdacht der Kindeswohlgefährdung begründen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Namen und Identifikationsdaten von Kind und Eltern</a:t>
            </a:r>
          </a:p>
          <a:p>
            <a:pPr>
              <a:buFont typeface="Arial" pitchFamily="34" charset="0"/>
              <a:buChar char="•"/>
            </a:pPr>
            <a:r>
              <a:rPr lang="de-AT" dirty="0"/>
              <a:t>Namen und Kontaktdaten der Mitteilungspflichtigen – </a:t>
            </a:r>
            <a:r>
              <a:rPr lang="de-AT" b="1" dirty="0"/>
              <a:t>anonyme Mitteilung nicht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87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:\Ministerbüro\I_Inhalte\1_Wissendatenbank\Familienpolitik\8_Zahlen Studien Charts\7_Charts\30 Jahre BMFJ\5 Bilder ohne Schri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988368"/>
            <a:ext cx="944245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17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699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699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Benutzerdefiniert</PresentationFormat>
  <Paragraphs>31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White</vt:lpstr>
      <vt:lpstr>Mitteilungspflichten an die Kinder- und Jugendhilfe</vt:lpstr>
      <vt:lpstr>Ziel der Mitteilungspflicht </vt:lpstr>
      <vt:lpstr>Wer ist mitteilungspflichtig?</vt:lpstr>
      <vt:lpstr>Wann besteht die Mitteilungspflicht?</vt:lpstr>
      <vt:lpstr>Wann liegt ein begründeter Verdacht vor?</vt:lpstr>
      <vt:lpstr>Erfüllung der Mitteilungspflicht</vt:lpstr>
      <vt:lpstr>Inhalt der Mitteilung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</dc:creator>
  <cp:lastModifiedBy>Staffe-Hanacek, Martina</cp:lastModifiedBy>
  <cp:revision>65</cp:revision>
  <cp:lastPrinted>2014-09-03T13:49:19Z</cp:lastPrinted>
  <dcterms:modified xsi:type="dcterms:W3CDTF">2014-11-04T09:15:18Z</dcterms:modified>
</cp:coreProperties>
</file>